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Lst>
  <p:sldSz cy="5143500" cx="9144000"/>
  <p:notesSz cx="6858000" cy="9144000"/>
  <p:embeddedFontLst>
    <p:embeddedFont>
      <p:font typeface="Raleway"/>
      <p:regular r:id="rId91"/>
      <p:bold r:id="rId92"/>
      <p:italic r:id="rId93"/>
      <p:boldItalic r:id="rId94"/>
    </p:embeddedFont>
    <p:embeddedFont>
      <p:font typeface="Roboto"/>
      <p:regular r:id="rId95"/>
      <p:bold r:id="rId96"/>
      <p:italic r:id="rId97"/>
      <p:boldItalic r:id="rId98"/>
    </p:embeddedFont>
    <p:embeddedFont>
      <p:font typeface="Lato"/>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2" Type="http://schemas.openxmlformats.org/officeDocument/2006/relationships/font" Target="fonts/Lato-boldItalic.fntdata"/><Relationship Id="rId101" Type="http://schemas.openxmlformats.org/officeDocument/2006/relationships/font" Target="fonts/Lato-italic.fntdata"/><Relationship Id="rId100" Type="http://schemas.openxmlformats.org/officeDocument/2006/relationships/font" Target="fonts/Lato-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Roboto-regular.fntdata"/><Relationship Id="rId94" Type="http://schemas.openxmlformats.org/officeDocument/2006/relationships/font" Target="fonts/Raleway-boldItalic.fntdata"/><Relationship Id="rId97" Type="http://schemas.openxmlformats.org/officeDocument/2006/relationships/font" Target="fonts/Roboto-italic.fntdata"/><Relationship Id="rId96" Type="http://schemas.openxmlformats.org/officeDocument/2006/relationships/font" Target="fonts/Roboto-bold.fntdata"/><Relationship Id="rId11" Type="http://schemas.openxmlformats.org/officeDocument/2006/relationships/slide" Target="slides/slide7.xml"/><Relationship Id="rId99" Type="http://schemas.openxmlformats.org/officeDocument/2006/relationships/font" Target="fonts/Lato-regular.fntdata"/><Relationship Id="rId10" Type="http://schemas.openxmlformats.org/officeDocument/2006/relationships/slide" Target="slides/slide6.xml"/><Relationship Id="rId98" Type="http://schemas.openxmlformats.org/officeDocument/2006/relationships/font" Target="fonts/Roboto-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Raleway-regular.fntdata"/><Relationship Id="rId90" Type="http://schemas.openxmlformats.org/officeDocument/2006/relationships/slide" Target="slides/slide86.xml"/><Relationship Id="rId93" Type="http://schemas.openxmlformats.org/officeDocument/2006/relationships/font" Target="fonts/Raleway-italic.fntdata"/><Relationship Id="rId92" Type="http://schemas.openxmlformats.org/officeDocument/2006/relationships/font" Target="fonts/Raleway-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ytorch.org/tutorials/beginner/blitz/cifar10_tutorial.html"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705219660_0_14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Google Shape;151;g3705219660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705219660_0_1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Google Shape;158;g370521966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705219660_0_1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Google Shape;165;g370521966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3705219660_0_1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Google Shape;173;g370521966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7060c6ce3_0_11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Google Shape;182;g37060c6c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7060c6ce3_0_8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Google Shape;188;g37060c6ce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37060c6ce3_0_7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Google Shape;193;g37060c6ce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705219660_0_1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Google Shape;201;g370521966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7060c6ce3_0_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Google Shape;208;g37060c6ce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37060c6ce3_0_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Google Shape;213;g37060c6ce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3705219660_0_6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Google Shape;91;g370521966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Instructors: play the video even before the class starts to get attractions!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7060c6ce3_0_23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Google Shape;221;g37060c6ce3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7060c6ce3_0_2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Google Shape;235;g37060c6ce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solidFill>
                  <a:schemeClr val="accent1"/>
                </a:solidFill>
                <a:latin typeface="Lato"/>
                <a:ea typeface="Lato"/>
                <a:cs typeface="Lato"/>
                <a:sym typeface="Lato"/>
              </a:rPr>
              <a:t>(the explanation is a little bit hard if you are not familiar with machine learning basics.)</a:t>
            </a:r>
            <a:endParaRPr sz="1200">
              <a:solidFill>
                <a:schemeClr val="accent1"/>
              </a:solidFill>
              <a:latin typeface="Lato"/>
              <a:ea typeface="Lato"/>
              <a:cs typeface="Lato"/>
              <a:sym typeface="Lato"/>
            </a:endParaRPr>
          </a:p>
          <a:p>
            <a:pPr indent="0" lvl="0" marL="0" rtl="0">
              <a:spcBef>
                <a:spcPts val="1600"/>
              </a:spcBef>
              <a:spcAft>
                <a:spcPts val="0"/>
              </a:spcAft>
              <a:buNone/>
            </a:pPr>
            <a:r>
              <a:rPr lang="en"/>
              <a:t>Instructors can explain it via concrete examples in SVM vs DL.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7060c6ce3_0_12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Google Shape;251;g37060c6c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7060c6ce3_0_1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Google Shape;258;g37060c6ce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Instructors should illustrate the gradient descent method via a simple quadratic function case. e.g., y = x^2.</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37060c6ce3_0_2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Google Shape;270;g37060c6ce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Some examples:</a:t>
            </a:r>
            <a:endParaRPr/>
          </a:p>
          <a:p>
            <a:pPr indent="0" lvl="0" marL="0">
              <a:spcBef>
                <a:spcPts val="0"/>
              </a:spcBef>
              <a:spcAft>
                <a:spcPts val="0"/>
              </a:spcAft>
              <a:buNone/>
            </a:pPr>
            <a:r>
              <a:rPr lang="en"/>
              <a:t>L1/L2, dropout, batch normalization, stochastic depth</a:t>
            </a:r>
            <a:endParaRPr/>
          </a:p>
          <a:p>
            <a:pPr indent="0" lvl="0" marL="0">
              <a:spcBef>
                <a:spcPts val="0"/>
              </a:spcBef>
              <a:spcAft>
                <a:spcPts val="0"/>
              </a:spcAft>
              <a:buNone/>
            </a:pPr>
            <a:r>
              <a:t/>
            </a:r>
            <a:endParaRPr/>
          </a:p>
          <a:p>
            <a:pPr indent="0" lvl="0" marL="0">
              <a:spcBef>
                <a:spcPts val="0"/>
              </a:spcBef>
              <a:spcAft>
                <a:spcPts val="0"/>
              </a:spcAft>
              <a:buNone/>
            </a:pPr>
            <a:r>
              <a:rPr lang="en"/>
              <a:t>why regularize?</a:t>
            </a:r>
            <a:endParaRPr/>
          </a:p>
          <a:p>
            <a:pPr indent="0" lvl="0" marL="0">
              <a:spcBef>
                <a:spcPts val="0"/>
              </a:spcBef>
              <a:spcAft>
                <a:spcPts val="0"/>
              </a:spcAft>
              <a:buNone/>
            </a:pPr>
            <a:r>
              <a:rPr lang="en"/>
              <a:t>- </a:t>
            </a:r>
            <a:r>
              <a:rPr lang="en"/>
              <a:t>Express preferences over weights </a:t>
            </a:r>
            <a:endParaRPr/>
          </a:p>
          <a:p>
            <a:pPr indent="0" lvl="0" marL="0">
              <a:spcBef>
                <a:spcPts val="0"/>
              </a:spcBef>
              <a:spcAft>
                <a:spcPts val="0"/>
              </a:spcAft>
              <a:buNone/>
            </a:pPr>
            <a:r>
              <a:rPr lang="en"/>
              <a:t>- Make the model simple so it works on test data </a:t>
            </a:r>
            <a:endParaRPr/>
          </a:p>
          <a:p>
            <a:pPr indent="0" lvl="0" marL="0" rtl="0">
              <a:spcBef>
                <a:spcPts val="0"/>
              </a:spcBef>
              <a:spcAft>
                <a:spcPts val="0"/>
              </a:spcAft>
              <a:buNone/>
            </a:pPr>
            <a:r>
              <a:rPr lang="en"/>
              <a:t>- Improve optimization by adding curvature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37060c6ce3_0_2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Google Shape;286;g37060c6ce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37060c6ce3_0_3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Google Shape;297;g37060c6ce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37060c6ce3_0_3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Google Shape;309;g37060c6ce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37060c6ce3_0_26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Google Shape;317;g37060c6ce3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37060c6ce3_0_3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Google Shape;331;g37060c6ce3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3705219660_0_6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Google Shape;97;g370521966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37060c6ce3_0_38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Google Shape;342;g37060c6ce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37060c6ce3_0_35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Google Shape;350;g37060c6ce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7060c6ce3_0_36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Google Shape;358;g37060c6ce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37060c6ce3_0_3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6" name="Google Shape;366;g37060c6ce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37060c6ce3_0_1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Google Shape;375;g37060c6ce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37060c6ce3_0_40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Google Shape;382;g37060c6ce3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37060c6ce3_0_14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Google Shape;390;g37060c6ce3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388d67376a_0_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Google Shape;398;g388d67376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388d67376a_0_4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Google Shape;406;g388d67376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388d67376a_0_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4" name="Google Shape;414;g388d67376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7060c6ce3_0_10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Google Shape;102;g37060c6ce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388d67376a_0_5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2" name="Google Shape;422;g388d67376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388d67376a_0_6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0" name="Google Shape;430;g388d67376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388d67376a_0_7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Google Shape;438;g388d67376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88d67376a_0_7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Google Shape;445;g388d67376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388d67376a_0_8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Google Shape;452;g388d67376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388d67376a_0_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 name="Google Shape;460;g388d67376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88d67376a_0_9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Google Shape;467;g388d67376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Instructors can ask students to compute the output of these configurations</a:t>
            </a:r>
            <a:endParaRPr/>
          </a:p>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7060c6ce3_0_14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Google Shape;475;g37060c6ce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7060c6ce3_0_16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2" name="Google Shape;482;g37060c6ce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Instructors should extend this list above and introduce explicitly some of them if necessary.</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388d67376a_0_1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Google Shape;490;g388d67376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7060c6ce3_0_10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Google Shape;107;g37060c6ce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705219660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Google Shape;499;g37052196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705219660_0_2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Google Shape;506;g37052196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3705219660_0_4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 name="Google Shape;512;g370521966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3705219660_0_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8" name="Google Shape;518;g370521966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Instructors should have a look at this example and teach students step by step.</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388d67376a_0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 name="Google Shape;525;g388d6737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3705219660_0_1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Google Shape;532;g370521966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37060c6ce3_0_16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Google Shape;537;g37060c6ce3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Based on: </a:t>
            </a:r>
            <a:r>
              <a:rPr lang="en" u="sng">
                <a:solidFill>
                  <a:schemeClr val="hlink"/>
                </a:solidFill>
                <a:hlinkClick r:id="rId2"/>
              </a:rPr>
              <a:t>http://pytorch.org/tutorials/beginner/blitz/cifar10_tutorial.html</a:t>
            </a:r>
            <a:endParaRPr/>
          </a:p>
          <a:p>
            <a:pPr indent="0" lvl="0" marL="0">
              <a:spcBef>
                <a:spcPts val="0"/>
              </a:spcBef>
              <a:spcAft>
                <a:spcPts val="0"/>
              </a:spcAft>
              <a:buNone/>
            </a:pPr>
            <a:r>
              <a:rPr lang="en"/>
              <a:t>Instructors should recap some of what’s been learned in the last session.</a:t>
            </a:r>
            <a:endParaRPr/>
          </a:p>
          <a:p>
            <a:pPr indent="0" lvl="0" marL="0" rt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37060c6ce3_0_17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Google Shape;544;g37060c6ce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388d67376a_0_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2" name="Google Shape;552;g388d67376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388d67376a_0_12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7" name="Google Shape;557;g388d67376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705219660_0_7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Google Shape;117;g370521966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388d67376a_0_13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2" name="Google Shape;562;g388d67376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88d67376a_0_13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 name="Google Shape;567;g388d67376a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388d67376a_0_1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2" name="Google Shape;572;g388d67376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388d67376a_0_1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Google Shape;577;g388d67376a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388d67376a_0_14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Google Shape;582;g388d67376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388d67376a_0_15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7" name="Google Shape;587;g388d67376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388d67376a_0_1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 name="Google Shape;592;g388d67376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388d67376a_0_16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7" name="Google Shape;597;g388d67376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388d67376a_0_17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2" name="Google Shape;602;g388d67376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388d67376a_0_17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7" name="Google Shape;607;g388d67376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3705219660_0_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Google Shape;126;g370521966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388d67376a_0_18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2" name="Google Shape;612;g388d67376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388d67376a_0_1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Google Shape;617;g388d67376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38a1814f6a_0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3" name="Google Shape;623;g38a1814f6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if you have time, cover this; otherwise skip it.</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38a1814f6a_0_1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3" name="Google Shape;633;g38a1814f6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388d67376a_0_2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Google Shape;638;g388d67376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3705219660_0_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7" name="Google Shape;647;g37052196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388d67376a_0_19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4" name="Google Shape;654;g388d67376a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388d67376a_0_19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0" name="Google Shape;660;g388d67376a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388d67376a_0_20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6" name="Google Shape;666;g388d67376a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37060c6ce3_0_18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2" name="Google Shape;672;g37060c6ce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705219660_0_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Google Shape;135;g370521966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37060c6ce3_0_1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9" name="Google Shape;679;g37060c6ce3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38a1814f6a_0_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6" name="Google Shape;686;g38a1814f6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If there is no Relu, based on the linear theorem, no matter how many layers you stack; it is just one single linear layer: y = Wx + b. Inserting non-linearities, we preserve the "depth" (thus representation/capacity) of the network.</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38a1814f6a_0_2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Google Shape;697;g38a1814f6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If there is no Relu, based on the linear theorem, no matter how many layers you stack; it is just one single linear layer: y = Wx + b. Inserting non-linearities, we preserve the "depth" (thus representation/capacity) of the network.</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388d67376a_0_21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5" name="Google Shape;705;g388d67376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37060c6ce3_0_19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2" name="Google Shape;712;g37060c6ce3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3705219660_0_4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0" name="Google Shape;720;g370521966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Instructors can introduce this cloud service to students if there is still enough time; otherwise put it in the second project.</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37060c6ce3_0_20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7" name="Google Shape;727;g37060c6ce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705219660_0_1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Google Shape;144;g370521966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hyperlink" Target="http://on-demand.gputechconf.com/gtc/2018/video/S8754/" TargetMode="External"/><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on-demand.gputechconf.com/gtc/2018/presentation/s8754-gpu-accelerated-analytics-for-liquidity-risk.pdf" TargetMode="External"/><Relationship Id="rId4" Type="http://schemas.openxmlformats.org/officeDocument/2006/relationships/image" Target="../media/image3.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www.youtube.com/watch?v=SUNPrR4o5ZA" TargetMode="Externa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pages.cs.wisc.edu/~bolo/shipyard/neural/local.html" TargetMode="External"/><Relationship Id="rId4" Type="http://schemas.openxmlformats.org/officeDocument/2006/relationships/image" Target="../media/image3.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1.png"/><Relationship Id="rId7" Type="http://schemas.openxmlformats.org/officeDocument/2006/relationships/image" Target="../media/image18.png"/><Relationship Id="rId8"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22.png"/><Relationship Id="rId6"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hyperlink" Target="http://pytorch.org/tutorials/beginner/former_torchies/autograd_tutorial.html"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hyperlink" Target="http://pytorch.org/docs/stable/_modules/torch/nn/modules/conv.html#Conv2d"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cs231n.stanford.edu/" TargetMode="External"/><Relationship Id="rId4" Type="http://schemas.openxmlformats.org/officeDocument/2006/relationships/hyperlink" Target="http://www.deeplearningbook.org/" TargetMode="External"/><Relationship Id="rId10" Type="http://schemas.openxmlformats.org/officeDocument/2006/relationships/image" Target="../media/image3.png"/><Relationship Id="rId9" Type="http://schemas.openxmlformats.org/officeDocument/2006/relationships/hyperlink" Target="https://medium.com/" TargetMode="External"/><Relationship Id="rId5" Type="http://schemas.openxmlformats.org/officeDocument/2006/relationships/hyperlink" Target="https://deepmind.com/blog/" TargetMode="External"/><Relationship Id="rId6" Type="http://schemas.openxmlformats.org/officeDocument/2006/relationships/hyperlink" Target="https://www.clarifai.com/blog" TargetMode="External"/><Relationship Id="rId7" Type="http://schemas.openxmlformats.org/officeDocument/2006/relationships/hyperlink" Target="https://blogs.nvidia.com/blog/2016/07/29/whats-difference-artificial-intelligence-machine-learning-deep-learning-ai/" TargetMode="External"/><Relationship Id="rId8" Type="http://schemas.openxmlformats.org/officeDocument/2006/relationships/hyperlink" Target="https://arxiv.org/pdf/1711.03278.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0.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autoware.ai/" TargetMode="External"/><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hyperlink" Target="http://www.youtube.com/watch?v=5mtbrjPLQ5M" TargetMode="External"/><Relationship Id="rId7"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hyperlink" Target="http://pytorch.org/tutorials/" TargetMode="External"/><Relationship Id="rId4" Type="http://schemas.openxmlformats.org/officeDocument/2006/relationships/hyperlink" Target="http://pytorch.org/docs/stable/nn.html#conv2d"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hyperlink" Target="http://pytorch.org/tutorials/beginner/pytorch_with_examples.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eveloper.nvidia.com/driveworks" TargetMode="External"/><Relationship Id="rId4" Type="http://schemas.openxmlformats.org/officeDocument/2006/relationships/image" Target="../media/image3.png"/><Relationship Id="rId5"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eveloper.nvidia.com/driveworks" TargetMode="External"/><Relationship Id="rId4" Type="http://schemas.openxmlformats.org/officeDocument/2006/relationships/image" Target="../media/image3.png"/><Relationship Id="rId5"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hyperlink" Target="https://www.nvidia.cn/content/tesla/pdf/machine-learning/imagenet-classification-with-deep-convolutional-nn.pdf"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hyperlink" Target="https://github.com/hli2020/alexnet-syngrad-pytorch/project1.ipynb" TargetMode="External"/><Relationship Id="rId4" Type="http://schemas.openxmlformats.org/officeDocument/2006/relationships/hyperlink" Target="https://goo.gl/1RV72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hyperlink" Target="https://github.com/hli2020/alexnet-syngrad-pytorch/project1.ipynb"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eveloper.nvidia.com/driveworks" TargetMode="External"/><Relationship Id="rId4" Type="http://schemas.openxmlformats.org/officeDocument/2006/relationships/image" Target="../media/image3.png"/><Relationship Id="rId5"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3.png"/><Relationship Id="rId4" Type="http://schemas.openxmlformats.org/officeDocument/2006/relationships/image" Target="../media/image63.png"/><Relationship Id="rId5"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hyperlink" Target="https://towardsdatascience.com/neural-network-architectures-156e5bad51ba" TargetMode="External"/><Relationship Id="rId4" Type="http://schemas.openxmlformats.org/officeDocument/2006/relationships/image" Target="../media/image3.png"/><Relationship Id="rId5"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hyperlink" Target="https://codelabs.developers.google.com/codelabs/cloud-automl-vision-intro/#0" TargetMode="External"/><Relationship Id="rId5" Type="http://schemas.openxmlformats.org/officeDocument/2006/relationships/hyperlink" Target="https://cloudplatformonline.com/CP-2018-NA-NVIDIA.html?mkt_tok=eyJpIjoiWmpkbE5HRTBabVF5T1RWayIsInQiOiJaaU1mb1F4b1l3VTQra2dpMkRcL1VpbzFVSDRwcnVVWUtqZHA3V2FLNEdRUTlPRzl3clBSb09vV2ozZGt6K2N1cWlXQXgyazBRZGdJZFdXTW9pcEsraU51TnowUGFXU0tUMmdaWGtqWW91ZVJ0YnVLdkcyTnUyaWwxbXZZQWNSRys2d1I0ZUh6a0hJOGVUdVlQOGNyOHpBPT0ifQ%3D%3D"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blogs.nvidia.com/blog/2018/03/08/ai-in-healthcare-at-gtc/" TargetMode="External"/><Relationship Id="rId4" Type="http://schemas.openxmlformats.org/officeDocument/2006/relationships/image" Target="../media/image3.png"/><Relationship Id="rId5"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Deep Learning 101:</a:t>
            </a:r>
            <a:endParaRPr/>
          </a:p>
          <a:p>
            <a:pPr indent="0" lvl="0" marL="0">
              <a:spcBef>
                <a:spcPts val="0"/>
              </a:spcBef>
              <a:spcAft>
                <a:spcPts val="0"/>
              </a:spcAft>
              <a:buNone/>
            </a:pPr>
            <a:r>
              <a:rPr lang="en" sz="3000"/>
              <a:t>Train a model with AlexNet</a:t>
            </a:r>
            <a:endParaRPr sz="3000"/>
          </a:p>
        </p:txBody>
      </p:sp>
      <p:sp>
        <p:nvSpPr>
          <p:cNvPr id="87" name="Google Shape;87;p13"/>
          <p:cNvSpPr txBox="1"/>
          <p:nvPr>
            <p:ph idx="1" type="subTitle"/>
          </p:nvPr>
        </p:nvSpPr>
        <p:spPr>
          <a:xfrm>
            <a:off x="1567825" y="3172900"/>
            <a:ext cx="4409700" cy="76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i="1" lang="en"/>
              <a:t>Data Science and Machine Learning Bootcamp</a:t>
            </a:r>
            <a:endParaRPr i="1"/>
          </a:p>
          <a:p>
            <a:pPr indent="0" lvl="0" marL="0">
              <a:spcBef>
                <a:spcPts val="0"/>
              </a:spcBef>
              <a:spcAft>
                <a:spcPts val="0"/>
              </a:spcAft>
              <a:buNone/>
            </a:pPr>
            <a:r>
              <a:rPr lang="en"/>
              <a:t>April 2018</a:t>
            </a:r>
            <a:endParaRPr/>
          </a:p>
          <a:p>
            <a:pPr indent="0" lvl="0" marL="0">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879225" y="3208075"/>
            <a:ext cx="612400" cy="61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729450" y="-19300"/>
            <a:ext cx="7688700" cy="95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Deep learning in the wild:</a:t>
            </a:r>
            <a:r>
              <a:rPr lang="en"/>
              <a:t> </a:t>
            </a:r>
            <a:endParaRPr/>
          </a:p>
          <a:p>
            <a:pPr indent="0" lvl="0" marL="0" rtl="0">
              <a:spcBef>
                <a:spcPts val="0"/>
              </a:spcBef>
              <a:spcAft>
                <a:spcPts val="0"/>
              </a:spcAft>
              <a:buNone/>
            </a:pPr>
            <a:r>
              <a:rPr lang="en"/>
              <a:t>Healthcare </a:t>
            </a:r>
            <a:endParaRPr/>
          </a:p>
        </p:txBody>
      </p:sp>
      <p:pic>
        <p:nvPicPr>
          <p:cNvPr id="154" name="Google Shape;154;p22"/>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155" name="Google Shape;155;p22"/>
          <p:cNvPicPr preferRelativeResize="0"/>
          <p:nvPr/>
        </p:nvPicPr>
        <p:blipFill>
          <a:blip r:embed="rId4">
            <a:alphaModFix/>
          </a:blip>
          <a:stretch>
            <a:fillRect/>
          </a:stretch>
        </p:blipFill>
        <p:spPr>
          <a:xfrm>
            <a:off x="787750" y="1091900"/>
            <a:ext cx="7801100" cy="360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729450" y="-19300"/>
            <a:ext cx="7688700" cy="95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Deep learning in the wild:</a:t>
            </a:r>
            <a:r>
              <a:rPr lang="en"/>
              <a:t> </a:t>
            </a:r>
            <a:endParaRPr/>
          </a:p>
          <a:p>
            <a:pPr indent="0" lvl="0" marL="0" rtl="0">
              <a:spcBef>
                <a:spcPts val="0"/>
              </a:spcBef>
              <a:spcAft>
                <a:spcPts val="0"/>
              </a:spcAft>
              <a:buNone/>
            </a:pPr>
            <a:r>
              <a:rPr lang="en"/>
              <a:t>AI in Finance</a:t>
            </a:r>
            <a:endParaRPr/>
          </a:p>
        </p:txBody>
      </p:sp>
      <p:pic>
        <p:nvPicPr>
          <p:cNvPr id="161" name="Google Shape;161;p23"/>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162" name="Google Shape;162;p23"/>
          <p:cNvPicPr preferRelativeResize="0"/>
          <p:nvPr/>
        </p:nvPicPr>
        <p:blipFill>
          <a:blip r:embed="rId4">
            <a:alphaModFix/>
          </a:blip>
          <a:stretch>
            <a:fillRect/>
          </a:stretch>
        </p:blipFill>
        <p:spPr>
          <a:xfrm>
            <a:off x="1658675" y="1153300"/>
            <a:ext cx="5987077" cy="367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729450" y="-19300"/>
            <a:ext cx="7688700" cy="95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Deep learning in the wild:</a:t>
            </a:r>
            <a:r>
              <a:rPr lang="en"/>
              <a:t> </a:t>
            </a:r>
            <a:endParaRPr/>
          </a:p>
          <a:p>
            <a:pPr indent="0" lvl="0" marL="0" rtl="0">
              <a:spcBef>
                <a:spcPts val="0"/>
              </a:spcBef>
              <a:spcAft>
                <a:spcPts val="0"/>
              </a:spcAft>
              <a:buNone/>
            </a:pPr>
            <a:r>
              <a:rPr lang="en"/>
              <a:t>AI in Finance</a:t>
            </a:r>
            <a:endParaRPr/>
          </a:p>
        </p:txBody>
      </p:sp>
      <p:pic>
        <p:nvPicPr>
          <p:cNvPr id="168" name="Google Shape;168;p24"/>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169" name="Google Shape;169;p24"/>
          <p:cNvSpPr txBox="1"/>
          <p:nvPr/>
        </p:nvSpPr>
        <p:spPr>
          <a:xfrm>
            <a:off x="704325" y="1395275"/>
            <a:ext cx="7849800" cy="838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Lato"/>
                <a:ea typeface="Lato"/>
                <a:cs typeface="Lato"/>
                <a:sym typeface="Lato"/>
              </a:rPr>
              <a:t>Balance models</a:t>
            </a:r>
            <a:endParaRPr b="1">
              <a:latin typeface="Lato"/>
              <a:ea typeface="Lato"/>
              <a:cs typeface="Lato"/>
              <a:sym typeface="Lato"/>
            </a:endParaRPr>
          </a:p>
          <a:p>
            <a:pPr indent="0" lvl="0" marL="0" rtl="0">
              <a:spcBef>
                <a:spcPts val="1000"/>
              </a:spcBef>
              <a:spcAft>
                <a:spcPts val="0"/>
              </a:spcAft>
              <a:buNone/>
            </a:pPr>
            <a:r>
              <a:rPr b="1" lang="en">
                <a:solidFill>
                  <a:schemeClr val="accent1"/>
                </a:solidFill>
                <a:latin typeface="Lato"/>
                <a:ea typeface="Lato"/>
                <a:cs typeface="Lato"/>
                <a:sym typeface="Lato"/>
              </a:rPr>
              <a:t>Video:</a:t>
            </a:r>
            <a:r>
              <a:rPr lang="en">
                <a:solidFill>
                  <a:schemeClr val="accent1"/>
                </a:solidFill>
                <a:latin typeface="Lato"/>
                <a:ea typeface="Lato"/>
                <a:cs typeface="Lato"/>
                <a:sym typeface="Lato"/>
              </a:rPr>
              <a:t> </a:t>
            </a:r>
            <a:r>
              <a:rPr lang="en" u="sng">
                <a:solidFill>
                  <a:schemeClr val="hlink"/>
                </a:solidFill>
                <a:latin typeface="Lato"/>
                <a:ea typeface="Lato"/>
                <a:cs typeface="Lato"/>
                <a:sym typeface="Lato"/>
                <a:hlinkClick r:id="rId4"/>
              </a:rPr>
              <a:t>http://on-demand.gputechconf.com/gtc/2018/video/S8754/</a:t>
            </a:r>
            <a:r>
              <a:rPr lang="en">
                <a:solidFill>
                  <a:schemeClr val="accent1"/>
                </a:solidFill>
                <a:latin typeface="Lato"/>
                <a:ea typeface="Lato"/>
                <a:cs typeface="Lato"/>
                <a:sym typeface="Lato"/>
              </a:rPr>
              <a:t> </a:t>
            </a:r>
            <a:endParaRPr>
              <a:solidFill>
                <a:schemeClr val="accent1"/>
              </a:solidFill>
              <a:latin typeface="Lato"/>
              <a:ea typeface="Lato"/>
              <a:cs typeface="Lato"/>
              <a:sym typeface="Lato"/>
            </a:endParaRPr>
          </a:p>
          <a:p>
            <a:pPr indent="0" lvl="0" marL="0" rtl="0">
              <a:lnSpc>
                <a:spcPct val="115000"/>
              </a:lnSpc>
              <a:spcBef>
                <a:spcPts val="1000"/>
              </a:spcBef>
              <a:spcAft>
                <a:spcPts val="0"/>
              </a:spcAft>
              <a:buNone/>
            </a:pPr>
            <a:r>
              <a:t/>
            </a:r>
            <a:endParaRPr sz="1200">
              <a:solidFill>
                <a:srgbClr val="333333"/>
              </a:solidFill>
              <a:highlight>
                <a:srgbClr val="FFFFFF"/>
              </a:highlight>
              <a:latin typeface="Lato"/>
              <a:ea typeface="Lato"/>
              <a:cs typeface="Lato"/>
              <a:sym typeface="Lato"/>
            </a:endParaRPr>
          </a:p>
        </p:txBody>
      </p:sp>
      <p:pic>
        <p:nvPicPr>
          <p:cNvPr id="170" name="Google Shape;170;p24"/>
          <p:cNvPicPr preferRelativeResize="0"/>
          <p:nvPr/>
        </p:nvPicPr>
        <p:blipFill>
          <a:blip r:embed="rId5">
            <a:alphaModFix/>
          </a:blip>
          <a:stretch>
            <a:fillRect/>
          </a:stretch>
        </p:blipFill>
        <p:spPr>
          <a:xfrm>
            <a:off x="785050" y="2283925"/>
            <a:ext cx="6045150" cy="187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729450" y="-19300"/>
            <a:ext cx="7688700" cy="95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Deep learning in the wild:</a:t>
            </a:r>
            <a:r>
              <a:rPr lang="en"/>
              <a:t> </a:t>
            </a:r>
            <a:endParaRPr/>
          </a:p>
          <a:p>
            <a:pPr indent="0" lvl="0" marL="0" rtl="0">
              <a:spcBef>
                <a:spcPts val="0"/>
              </a:spcBef>
              <a:spcAft>
                <a:spcPts val="0"/>
              </a:spcAft>
              <a:buNone/>
            </a:pPr>
            <a:r>
              <a:rPr lang="en"/>
              <a:t>AI in Finance</a:t>
            </a:r>
            <a:endParaRPr/>
          </a:p>
        </p:txBody>
      </p:sp>
      <p:sp>
        <p:nvSpPr>
          <p:cNvPr id="176" name="Google Shape;176;p25"/>
          <p:cNvSpPr txBox="1"/>
          <p:nvPr>
            <p:ph idx="1" type="body"/>
          </p:nvPr>
        </p:nvSpPr>
        <p:spPr>
          <a:xfrm>
            <a:off x="4588775" y="4123751"/>
            <a:ext cx="2723400" cy="892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000"/>
              <a:t>Slides link</a:t>
            </a:r>
            <a:r>
              <a:rPr lang="en" sz="1000"/>
              <a:t>: </a:t>
            </a:r>
            <a:r>
              <a:rPr lang="en" sz="1000" u="sng">
                <a:solidFill>
                  <a:schemeClr val="hlink"/>
                </a:solidFill>
                <a:hlinkClick r:id="rId3"/>
              </a:rPr>
              <a:t>http://on-demand.gputechconf.com/gtc/2018/presentation/s8754-gpu-accelerated-analytics-for-liquidity-risk.pdf</a:t>
            </a:r>
            <a:endParaRPr sz="1000"/>
          </a:p>
        </p:txBody>
      </p:sp>
      <p:pic>
        <p:nvPicPr>
          <p:cNvPr id="177" name="Google Shape;177;p25"/>
          <p:cNvPicPr preferRelativeResize="0"/>
          <p:nvPr/>
        </p:nvPicPr>
        <p:blipFill>
          <a:blip r:embed="rId4">
            <a:alphaModFix/>
          </a:blip>
          <a:stretch>
            <a:fillRect/>
          </a:stretch>
        </p:blipFill>
        <p:spPr>
          <a:xfrm>
            <a:off x="70325" y="56900"/>
            <a:ext cx="329950" cy="329950"/>
          </a:xfrm>
          <a:prstGeom prst="rect">
            <a:avLst/>
          </a:prstGeom>
          <a:noFill/>
          <a:ln>
            <a:noFill/>
          </a:ln>
        </p:spPr>
      </p:pic>
      <p:sp>
        <p:nvSpPr>
          <p:cNvPr id="178" name="Google Shape;178;p25"/>
          <p:cNvSpPr txBox="1"/>
          <p:nvPr/>
        </p:nvSpPr>
        <p:spPr>
          <a:xfrm>
            <a:off x="704325" y="1395275"/>
            <a:ext cx="7849800" cy="2135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Lato"/>
                <a:ea typeface="Lato"/>
                <a:cs typeface="Lato"/>
                <a:sym typeface="Lato"/>
              </a:rPr>
              <a:t>Balance models</a:t>
            </a:r>
            <a:endParaRPr b="1">
              <a:latin typeface="Lato"/>
              <a:ea typeface="Lato"/>
              <a:cs typeface="Lato"/>
              <a:sym typeface="Lato"/>
            </a:endParaRPr>
          </a:p>
          <a:p>
            <a:pPr indent="0" lvl="0" marL="0" rtl="0">
              <a:spcBef>
                <a:spcPts val="1000"/>
              </a:spcBef>
              <a:spcAft>
                <a:spcPts val="0"/>
              </a:spcAft>
              <a:buNone/>
            </a:pPr>
            <a:r>
              <a:rPr b="1" lang="en">
                <a:solidFill>
                  <a:schemeClr val="accent1"/>
                </a:solidFill>
                <a:latin typeface="Lato"/>
                <a:ea typeface="Lato"/>
                <a:cs typeface="Lato"/>
                <a:sym typeface="Lato"/>
              </a:rPr>
              <a:t>Goal:</a:t>
            </a:r>
            <a:r>
              <a:rPr lang="en">
                <a:solidFill>
                  <a:schemeClr val="accent1"/>
                </a:solidFill>
                <a:latin typeface="Lato"/>
                <a:ea typeface="Lato"/>
                <a:cs typeface="Lato"/>
                <a:sym typeface="Lato"/>
              </a:rPr>
              <a:t> models the effect of macroeconomic conditions on the balance of a portfolio</a:t>
            </a:r>
            <a:endParaRPr>
              <a:solidFill>
                <a:schemeClr val="accent1"/>
              </a:solidFill>
              <a:latin typeface="Lato"/>
              <a:ea typeface="Lato"/>
              <a:cs typeface="Lato"/>
              <a:sym typeface="Lato"/>
            </a:endParaRPr>
          </a:p>
          <a:p>
            <a:pPr indent="0" lvl="0" marL="0" rtl="0">
              <a:spcBef>
                <a:spcPts val="1000"/>
              </a:spcBef>
              <a:spcAft>
                <a:spcPts val="0"/>
              </a:spcAft>
              <a:buNone/>
            </a:pPr>
            <a:r>
              <a:rPr b="1" lang="en">
                <a:solidFill>
                  <a:schemeClr val="accent1"/>
                </a:solidFill>
                <a:latin typeface="Lato"/>
                <a:ea typeface="Lato"/>
                <a:cs typeface="Lato"/>
                <a:sym typeface="Lato"/>
              </a:rPr>
              <a:t>Challenges:</a:t>
            </a:r>
            <a:r>
              <a:rPr lang="en">
                <a:solidFill>
                  <a:schemeClr val="accent1"/>
                </a:solidFill>
                <a:latin typeface="Lato"/>
                <a:ea typeface="Lato"/>
                <a:cs typeface="Lato"/>
                <a:sym typeface="Lato"/>
              </a:rPr>
              <a:t> </a:t>
            </a:r>
            <a:endParaRPr>
              <a:solidFill>
                <a:schemeClr val="accent1"/>
              </a:solidFill>
              <a:latin typeface="Lato"/>
              <a:ea typeface="Lato"/>
              <a:cs typeface="Lato"/>
              <a:sym typeface="Lato"/>
            </a:endParaRPr>
          </a:p>
          <a:p>
            <a:pPr indent="-317500" lvl="0" marL="457200" rtl="0">
              <a:spcBef>
                <a:spcPts val="1000"/>
              </a:spcBef>
              <a:spcAft>
                <a:spcPts val="0"/>
              </a:spcAft>
              <a:buClr>
                <a:schemeClr val="accent1"/>
              </a:buClr>
              <a:buSzPts val="1400"/>
              <a:buFont typeface="Lato"/>
              <a:buChar char="-"/>
            </a:pPr>
            <a:r>
              <a:rPr lang="en">
                <a:solidFill>
                  <a:schemeClr val="accent1"/>
                </a:solidFill>
                <a:latin typeface="Lato"/>
                <a:ea typeface="Lato"/>
                <a:cs typeface="Lato"/>
                <a:sym typeface="Lato"/>
              </a:rPr>
              <a:t>Size of account/transaction data</a:t>
            </a:r>
            <a:endParaRPr>
              <a:solidFill>
                <a:schemeClr val="accent1"/>
              </a:solidFill>
              <a:latin typeface="Lato"/>
              <a:ea typeface="Lato"/>
              <a:cs typeface="Lato"/>
              <a:sym typeface="Lato"/>
            </a:endParaRPr>
          </a:p>
          <a:p>
            <a:pPr indent="-317500" lvl="0" marL="457200" rtl="0">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Complex underlying relationships at account level</a:t>
            </a:r>
            <a:endParaRPr>
              <a:solidFill>
                <a:schemeClr val="accent1"/>
              </a:solidFill>
              <a:latin typeface="Lato"/>
              <a:ea typeface="Lato"/>
              <a:cs typeface="Lato"/>
              <a:sym typeface="Lato"/>
            </a:endParaRPr>
          </a:p>
          <a:p>
            <a:pPr indent="-317500" lvl="0" marL="457200" rtl="0">
              <a:spcBef>
                <a:spcPts val="0"/>
              </a:spcBef>
              <a:spcAft>
                <a:spcPts val="0"/>
              </a:spcAft>
              <a:buClr>
                <a:schemeClr val="accent1"/>
              </a:buClr>
              <a:buSzPts val="1400"/>
              <a:buFont typeface="Lato"/>
              <a:buChar char="-"/>
            </a:pPr>
            <a:r>
              <a:rPr lang="en">
                <a:solidFill>
                  <a:schemeClr val="accent1"/>
                </a:solidFill>
                <a:latin typeface="Lato"/>
                <a:ea typeface="Lato"/>
                <a:cs typeface="Lato"/>
                <a:sym typeface="Lato"/>
              </a:rPr>
              <a:t>Some expected econometric relationships at the bank portfolio level</a:t>
            </a:r>
            <a:endParaRPr>
              <a:solidFill>
                <a:schemeClr val="accent1"/>
              </a:solidFill>
              <a:latin typeface="Lato"/>
              <a:ea typeface="Lato"/>
              <a:cs typeface="Lato"/>
              <a:sym typeface="Lato"/>
            </a:endParaRPr>
          </a:p>
          <a:p>
            <a:pPr indent="0" lvl="0" marL="0" rtl="0">
              <a:spcBef>
                <a:spcPts val="1000"/>
              </a:spcBef>
              <a:spcAft>
                <a:spcPts val="0"/>
              </a:spcAft>
              <a:buNone/>
            </a:pPr>
            <a:r>
              <a:rPr b="1" lang="en">
                <a:solidFill>
                  <a:schemeClr val="accent1"/>
                </a:solidFill>
                <a:latin typeface="Lato"/>
                <a:ea typeface="Lato"/>
                <a:cs typeface="Lato"/>
                <a:sym typeface="Lato"/>
              </a:rPr>
              <a:t>Solution: </a:t>
            </a:r>
            <a:endParaRPr b="1">
              <a:solidFill>
                <a:schemeClr val="accent1"/>
              </a:solidFill>
              <a:latin typeface="Lato"/>
              <a:ea typeface="Lato"/>
              <a:cs typeface="Lato"/>
              <a:sym typeface="Lato"/>
            </a:endParaRPr>
          </a:p>
          <a:p>
            <a:pPr indent="0" lvl="0" marL="0" rtl="0">
              <a:lnSpc>
                <a:spcPct val="115000"/>
              </a:lnSpc>
              <a:spcBef>
                <a:spcPts val="1000"/>
              </a:spcBef>
              <a:spcAft>
                <a:spcPts val="0"/>
              </a:spcAft>
              <a:buNone/>
            </a:pPr>
            <a:r>
              <a:t/>
            </a:r>
            <a:endParaRPr sz="1200">
              <a:solidFill>
                <a:srgbClr val="333333"/>
              </a:solidFill>
              <a:highlight>
                <a:srgbClr val="FFFFFF"/>
              </a:highlight>
              <a:latin typeface="Lato"/>
              <a:ea typeface="Lato"/>
              <a:cs typeface="Lato"/>
              <a:sym typeface="Lato"/>
            </a:endParaRPr>
          </a:p>
        </p:txBody>
      </p:sp>
      <p:pic>
        <p:nvPicPr>
          <p:cNvPr id="179" name="Google Shape;179;p25"/>
          <p:cNvPicPr preferRelativeResize="0"/>
          <p:nvPr/>
        </p:nvPicPr>
        <p:blipFill>
          <a:blip r:embed="rId5">
            <a:alphaModFix/>
          </a:blip>
          <a:stretch>
            <a:fillRect/>
          </a:stretch>
        </p:blipFill>
        <p:spPr>
          <a:xfrm>
            <a:off x="1649875" y="3215875"/>
            <a:ext cx="2676424" cy="185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6"/>
          <p:cNvSpPr txBox="1"/>
          <p:nvPr>
            <p:ph idx="1" type="body"/>
          </p:nvPr>
        </p:nvSpPr>
        <p:spPr>
          <a:xfrm>
            <a:off x="729450" y="2078875"/>
            <a:ext cx="7688700" cy="13959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sz="1800"/>
              <a:t>There are so many topics to be covered: deep learning for </a:t>
            </a:r>
            <a:r>
              <a:rPr i="1" lang="en" sz="1800">
                <a:solidFill>
                  <a:srgbClr val="0000FF"/>
                </a:solidFill>
              </a:rPr>
              <a:t>finance marketing</a:t>
            </a:r>
            <a:r>
              <a:rPr lang="en" sz="1800"/>
              <a:t>, for </a:t>
            </a:r>
            <a:r>
              <a:rPr i="1" lang="en" sz="1800">
                <a:solidFill>
                  <a:srgbClr val="0000FF"/>
                </a:solidFill>
              </a:rPr>
              <a:t>image search products</a:t>
            </a:r>
            <a:r>
              <a:rPr lang="en" sz="1800"/>
              <a:t>, for </a:t>
            </a:r>
            <a:r>
              <a:rPr i="1" lang="en" sz="1800">
                <a:solidFill>
                  <a:srgbClr val="0000FF"/>
                </a:solidFill>
              </a:rPr>
              <a:t>retailing</a:t>
            </a:r>
            <a:r>
              <a:rPr lang="en" sz="1800"/>
              <a:t>, for </a:t>
            </a:r>
            <a:r>
              <a:rPr i="1" lang="en" sz="1800">
                <a:solidFill>
                  <a:srgbClr val="0000FF"/>
                </a:solidFill>
              </a:rPr>
              <a:t>education</a:t>
            </a:r>
            <a:r>
              <a:rPr lang="en" sz="1800"/>
              <a:t>, for </a:t>
            </a:r>
            <a:r>
              <a:rPr i="1" lang="en" sz="1800">
                <a:solidFill>
                  <a:srgbClr val="0000FF"/>
                </a:solidFill>
              </a:rPr>
              <a:t>astronomy</a:t>
            </a:r>
            <a:r>
              <a:rPr lang="en" sz="1800"/>
              <a:t>, etc.</a:t>
            </a:r>
            <a:endParaRPr sz="1800"/>
          </a:p>
          <a:p>
            <a:pPr indent="0" lvl="0" marL="0" algn="ctr">
              <a:spcBef>
                <a:spcPts val="1600"/>
              </a:spcBef>
              <a:spcAft>
                <a:spcPts val="1600"/>
              </a:spcAft>
              <a:buNone/>
            </a:pPr>
            <a:r>
              <a:rPr lang="en" sz="1800"/>
              <a:t>Examples shown above are just </a:t>
            </a:r>
            <a:r>
              <a:rPr i="1" lang="en" sz="1800">
                <a:solidFill>
                  <a:srgbClr val="0000FF"/>
                </a:solidFill>
              </a:rPr>
              <a:t>a tiny piece of the whole picture</a:t>
            </a:r>
            <a:r>
              <a:rPr lang="en" sz="1800"/>
              <a:t>.</a:t>
            </a:r>
            <a:endParaRPr sz="1800"/>
          </a:p>
        </p:txBody>
      </p:sp>
      <p:pic>
        <p:nvPicPr>
          <p:cNvPr id="185" name="Google Shape;185;p26"/>
          <p:cNvPicPr preferRelativeResize="0"/>
          <p:nvPr/>
        </p:nvPicPr>
        <p:blipFill>
          <a:blip r:embed="rId3">
            <a:alphaModFix/>
          </a:blip>
          <a:stretch>
            <a:fillRect/>
          </a:stretch>
        </p:blipFill>
        <p:spPr>
          <a:xfrm>
            <a:off x="70325" y="56900"/>
            <a:ext cx="329950" cy="329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729450" y="2084450"/>
            <a:ext cx="76884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Deep Learning is hot!</a:t>
            </a:r>
            <a:endParaRPr/>
          </a:p>
          <a:p>
            <a:pPr indent="0" lvl="0" marL="0">
              <a:spcBef>
                <a:spcPts val="0"/>
              </a:spcBef>
              <a:spcAft>
                <a:spcPts val="0"/>
              </a:spcAft>
              <a:buNone/>
            </a:pPr>
            <a:r>
              <a:rPr lang="en"/>
              <a:t>So let's get down to 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Week's Outline</a:t>
            </a:r>
            <a:endParaRPr/>
          </a:p>
        </p:txBody>
      </p:sp>
      <p:sp>
        <p:nvSpPr>
          <p:cNvPr id="196" name="Google Shape;196;p28"/>
          <p:cNvSpPr txBox="1"/>
          <p:nvPr>
            <p:ph idx="1" type="body"/>
          </p:nvPr>
        </p:nvSpPr>
        <p:spPr>
          <a:xfrm>
            <a:off x="729450" y="2006175"/>
            <a:ext cx="4686600" cy="2692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00"/>
                </a:solidFill>
              </a:rPr>
              <a:t>1. Introduction</a:t>
            </a:r>
            <a:endParaRPr>
              <a:solidFill>
                <a:srgbClr val="000000"/>
              </a:solidFill>
            </a:endParaRPr>
          </a:p>
          <a:p>
            <a:pPr indent="0" lvl="0" marL="0">
              <a:spcBef>
                <a:spcPts val="1600"/>
              </a:spcBef>
              <a:spcAft>
                <a:spcPts val="0"/>
              </a:spcAft>
              <a:buNone/>
            </a:pPr>
            <a:r>
              <a:rPr lang="en">
                <a:solidFill>
                  <a:srgbClr val="000000"/>
                </a:solidFill>
              </a:rPr>
              <a:t>2. Prerequisite to machine learning, optimization</a:t>
            </a:r>
            <a:endParaRPr>
              <a:solidFill>
                <a:srgbClr val="000000"/>
              </a:solidFill>
            </a:endParaRPr>
          </a:p>
          <a:p>
            <a:pPr indent="0" lvl="0" marL="0">
              <a:spcBef>
                <a:spcPts val="1600"/>
              </a:spcBef>
              <a:spcAft>
                <a:spcPts val="0"/>
              </a:spcAft>
              <a:buNone/>
            </a:pPr>
            <a:r>
              <a:rPr lang="en">
                <a:solidFill>
                  <a:srgbClr val="000000"/>
                </a:solidFill>
              </a:rPr>
              <a:t>3. Convolution neural networks </a:t>
            </a:r>
            <a:r>
              <a:rPr b="1" lang="en">
                <a:solidFill>
                  <a:srgbClr val="000000"/>
                </a:solidFill>
              </a:rPr>
              <a:t>(core theory part)</a:t>
            </a:r>
            <a:endParaRPr b="1">
              <a:solidFill>
                <a:srgbClr val="000000"/>
              </a:solidFill>
            </a:endParaRPr>
          </a:p>
          <a:p>
            <a:pPr indent="0" lvl="0" marL="0">
              <a:spcBef>
                <a:spcPts val="1600"/>
              </a:spcBef>
              <a:spcAft>
                <a:spcPts val="0"/>
              </a:spcAft>
              <a:buNone/>
            </a:pPr>
            <a:r>
              <a:rPr lang="en">
                <a:solidFill>
                  <a:srgbClr val="000000"/>
                </a:solidFill>
              </a:rPr>
              <a:t>4. Useful softwares/tools/resources</a:t>
            </a:r>
            <a:endParaRPr>
              <a:solidFill>
                <a:srgbClr val="000000"/>
              </a:solidFill>
            </a:endParaRPr>
          </a:p>
          <a:p>
            <a:pPr indent="0" lvl="0" marL="0">
              <a:spcBef>
                <a:spcPts val="1600"/>
              </a:spcBef>
              <a:spcAft>
                <a:spcPts val="0"/>
              </a:spcAft>
              <a:buNone/>
            </a:pPr>
            <a:r>
              <a:rPr lang="en">
                <a:solidFill>
                  <a:srgbClr val="000000"/>
                </a:solidFill>
              </a:rPr>
              <a:t>5. Train an image classifier with PyTorch </a:t>
            </a:r>
            <a:r>
              <a:rPr b="1" lang="en">
                <a:solidFill>
                  <a:srgbClr val="000000"/>
                </a:solidFill>
              </a:rPr>
              <a:t>(core application)</a:t>
            </a:r>
            <a:endParaRPr b="1">
              <a:solidFill>
                <a:srgbClr val="000000"/>
              </a:solidFill>
            </a:endParaRPr>
          </a:p>
          <a:p>
            <a:pPr indent="0" lvl="0" marL="0">
              <a:spcBef>
                <a:spcPts val="1600"/>
              </a:spcBef>
              <a:spcAft>
                <a:spcPts val="1600"/>
              </a:spcAft>
              <a:buNone/>
            </a:pPr>
            <a:r>
              <a:rPr lang="en">
                <a:solidFill>
                  <a:srgbClr val="000000"/>
                </a:solidFill>
              </a:rPr>
              <a:t>6. Experiments, open discussions and extensions</a:t>
            </a:r>
            <a:endParaRPr>
              <a:solidFill>
                <a:srgbClr val="000000"/>
              </a:solidFill>
            </a:endParaRPr>
          </a:p>
        </p:txBody>
      </p:sp>
      <p:pic>
        <p:nvPicPr>
          <p:cNvPr id="197" name="Google Shape;197;p28"/>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198" name="Google Shape;198;p28"/>
          <p:cNvSpPr txBox="1"/>
          <p:nvPr/>
        </p:nvSpPr>
        <p:spPr>
          <a:xfrm>
            <a:off x="3540375" y="3270750"/>
            <a:ext cx="2053800" cy="33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FF"/>
                </a:solidFill>
                <a:latin typeface="Lato"/>
                <a:ea typeface="Lato"/>
                <a:cs typeface="Lato"/>
                <a:sym typeface="Lato"/>
              </a:rPr>
              <a:t>First session stops here</a:t>
            </a:r>
            <a:endParaRPr>
              <a:solidFill>
                <a:srgbClr val="0000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Week's Outline</a:t>
            </a:r>
            <a:endParaRPr/>
          </a:p>
        </p:txBody>
      </p:sp>
      <p:sp>
        <p:nvSpPr>
          <p:cNvPr id="204" name="Google Shape;204;p29"/>
          <p:cNvSpPr txBox="1"/>
          <p:nvPr>
            <p:ph idx="1" type="body"/>
          </p:nvPr>
        </p:nvSpPr>
        <p:spPr>
          <a:xfrm>
            <a:off x="729450" y="2006175"/>
            <a:ext cx="6515400" cy="269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1. Introduction</a:t>
            </a:r>
            <a:endParaRPr b="1"/>
          </a:p>
          <a:p>
            <a:pPr indent="0" lvl="0" marL="0" marR="0" rtl="0" algn="l">
              <a:lnSpc>
                <a:spcPct val="115000"/>
              </a:lnSpc>
              <a:spcBef>
                <a:spcPts val="1600"/>
              </a:spcBef>
              <a:spcAft>
                <a:spcPts val="0"/>
              </a:spcAft>
              <a:buNone/>
            </a:pPr>
            <a:r>
              <a:rPr lang="en">
                <a:solidFill>
                  <a:srgbClr val="999999"/>
                </a:solidFill>
              </a:rPr>
              <a:t>2. Prerequisite to machine learning, optimization</a:t>
            </a:r>
            <a:endParaRPr>
              <a:solidFill>
                <a:srgbClr val="999999"/>
              </a:solidFill>
            </a:endParaRPr>
          </a:p>
          <a:p>
            <a:pPr indent="0" lvl="0" marL="0" rtl="0">
              <a:spcBef>
                <a:spcPts val="1600"/>
              </a:spcBef>
              <a:spcAft>
                <a:spcPts val="0"/>
              </a:spcAft>
              <a:buNone/>
            </a:pPr>
            <a:r>
              <a:rPr lang="en">
                <a:solidFill>
                  <a:srgbClr val="999999"/>
                </a:solidFill>
              </a:rPr>
              <a:t>3. Convolution neural networks</a:t>
            </a:r>
            <a:endParaRPr>
              <a:solidFill>
                <a:srgbClr val="999999"/>
              </a:solidFill>
            </a:endParaRPr>
          </a:p>
          <a:p>
            <a:pPr indent="0" lvl="0" marL="0" rtl="0">
              <a:spcBef>
                <a:spcPts val="1600"/>
              </a:spcBef>
              <a:spcAft>
                <a:spcPts val="0"/>
              </a:spcAft>
              <a:buNone/>
            </a:pPr>
            <a:r>
              <a:rPr lang="en">
                <a:solidFill>
                  <a:srgbClr val="999999"/>
                </a:solidFill>
              </a:rPr>
              <a:t>4. Useful softwares/tools/resources</a:t>
            </a:r>
            <a:endParaRPr>
              <a:solidFill>
                <a:srgbClr val="999999"/>
              </a:solidFill>
            </a:endParaRPr>
          </a:p>
          <a:p>
            <a:pPr indent="0" lvl="0" marL="0" rtl="0">
              <a:spcBef>
                <a:spcPts val="1600"/>
              </a:spcBef>
              <a:spcAft>
                <a:spcPts val="0"/>
              </a:spcAft>
              <a:buNone/>
            </a:pPr>
            <a:r>
              <a:rPr lang="en">
                <a:solidFill>
                  <a:srgbClr val="999999"/>
                </a:solidFill>
              </a:rPr>
              <a:t>5. Train an image classifier with PyTorch</a:t>
            </a:r>
            <a:endParaRPr>
              <a:solidFill>
                <a:srgbClr val="999999"/>
              </a:solidFill>
            </a:endParaRPr>
          </a:p>
          <a:p>
            <a:pPr indent="0" lvl="0" marL="0" rtl="0">
              <a:spcBef>
                <a:spcPts val="1600"/>
              </a:spcBef>
              <a:spcAft>
                <a:spcPts val="1600"/>
              </a:spcAft>
              <a:buNone/>
            </a:pPr>
            <a:r>
              <a:rPr lang="en">
                <a:solidFill>
                  <a:srgbClr val="999999"/>
                </a:solidFill>
              </a:rPr>
              <a:t>6. Experiments and open discussions</a:t>
            </a:r>
            <a:endParaRPr>
              <a:solidFill>
                <a:srgbClr val="999999"/>
              </a:solidFill>
            </a:endParaRPr>
          </a:p>
        </p:txBody>
      </p:sp>
      <p:pic>
        <p:nvPicPr>
          <p:cNvPr id="205" name="Google Shape;205;p29"/>
          <p:cNvPicPr preferRelativeResize="0"/>
          <p:nvPr/>
        </p:nvPicPr>
        <p:blipFill>
          <a:blip r:embed="rId3">
            <a:alphaModFix/>
          </a:blip>
          <a:stretch>
            <a:fillRect/>
          </a:stretch>
        </p:blipFill>
        <p:spPr>
          <a:xfrm>
            <a:off x="70325" y="56900"/>
            <a:ext cx="329950" cy="329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729450" y="864300"/>
            <a:ext cx="7781400" cy="2985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What is </a:t>
            </a:r>
            <a:r>
              <a:rPr i="1" lang="en"/>
              <a:t>"</a:t>
            </a:r>
            <a:r>
              <a:rPr i="1" lang="en"/>
              <a:t>deep learning"</a:t>
            </a:r>
            <a:r>
              <a:rPr lang="en"/>
              <a:t>, anyway?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727800" y="567200"/>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Introduction</a:t>
            </a:r>
            <a:endParaRPr/>
          </a:p>
        </p:txBody>
      </p:sp>
      <p:sp>
        <p:nvSpPr>
          <p:cNvPr id="216" name="Google Shape;216;p31"/>
          <p:cNvSpPr txBox="1"/>
          <p:nvPr>
            <p:ph idx="1" type="body"/>
          </p:nvPr>
        </p:nvSpPr>
        <p:spPr>
          <a:xfrm>
            <a:off x="729325" y="1554475"/>
            <a:ext cx="4806300" cy="2785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t>Deep learning is a specific subset of Machine Learning, which is a specific subset of Artificial Intelligence. For individual definitions:</a:t>
            </a:r>
            <a:endParaRPr sz="1200"/>
          </a:p>
          <a:p>
            <a:pPr indent="0" lvl="0" marL="0" rtl="0">
              <a:lnSpc>
                <a:spcPct val="100000"/>
              </a:lnSpc>
              <a:spcBef>
                <a:spcPts val="1500"/>
              </a:spcBef>
              <a:spcAft>
                <a:spcPts val="0"/>
              </a:spcAft>
              <a:buNone/>
            </a:pPr>
            <a:r>
              <a:rPr lang="en" sz="1200"/>
              <a:t>+ </a:t>
            </a:r>
            <a:r>
              <a:rPr lang="en" sz="1200">
                <a:solidFill>
                  <a:srgbClr val="0000FF"/>
                </a:solidFill>
              </a:rPr>
              <a:t>Artificial Intelligence</a:t>
            </a:r>
            <a:r>
              <a:rPr lang="en" sz="1200"/>
              <a:t> is the broad mandate of creating machines that can think intelligently</a:t>
            </a:r>
            <a:endParaRPr sz="1200"/>
          </a:p>
          <a:p>
            <a:pPr indent="0" lvl="0" marL="0" rtl="0">
              <a:lnSpc>
                <a:spcPct val="100000"/>
              </a:lnSpc>
              <a:spcBef>
                <a:spcPts val="2300"/>
              </a:spcBef>
              <a:spcAft>
                <a:spcPts val="0"/>
              </a:spcAft>
              <a:buNone/>
            </a:pPr>
            <a:r>
              <a:rPr lang="en" sz="1200"/>
              <a:t>+ </a:t>
            </a:r>
            <a:r>
              <a:rPr lang="en" sz="1200">
                <a:solidFill>
                  <a:srgbClr val="0000FF"/>
                </a:solidFill>
              </a:rPr>
              <a:t>Machine Learning</a:t>
            </a:r>
            <a:r>
              <a:rPr lang="en" sz="1200"/>
              <a:t> </a:t>
            </a:r>
            <a:r>
              <a:rPr i="1" lang="en" sz="1200"/>
              <a:t>is one way of doing that</a:t>
            </a:r>
            <a:r>
              <a:rPr lang="en" sz="1200"/>
              <a:t>, by using algorithms to glean insights from data (see our gentle introduction here)</a:t>
            </a:r>
            <a:endParaRPr sz="1200"/>
          </a:p>
          <a:p>
            <a:pPr indent="0" lvl="0" marL="0" rtl="0">
              <a:lnSpc>
                <a:spcPct val="100000"/>
              </a:lnSpc>
              <a:spcBef>
                <a:spcPts val="2300"/>
              </a:spcBef>
              <a:spcAft>
                <a:spcPts val="0"/>
              </a:spcAft>
              <a:buNone/>
            </a:pPr>
            <a:r>
              <a:rPr lang="en" sz="1200"/>
              <a:t>+ </a:t>
            </a:r>
            <a:r>
              <a:rPr lang="en" sz="1200">
                <a:solidFill>
                  <a:srgbClr val="0000FF"/>
                </a:solidFill>
              </a:rPr>
              <a:t>Deep Learning</a:t>
            </a:r>
            <a:r>
              <a:rPr lang="en" sz="1200"/>
              <a:t> </a:t>
            </a:r>
            <a:r>
              <a:rPr i="1" lang="en" sz="1200"/>
              <a:t>is one way of doing that</a:t>
            </a:r>
            <a:r>
              <a:rPr lang="en" sz="1200"/>
              <a:t>, using a specific algorithm called a </a:t>
            </a:r>
            <a:r>
              <a:rPr b="1" lang="en" sz="1200"/>
              <a:t>Neural Network</a:t>
            </a:r>
            <a:r>
              <a:rPr lang="en" sz="1200"/>
              <a:t> (convolutional/recurrent neural networks, capsules, echo state network, etc).</a:t>
            </a:r>
            <a:endParaRPr sz="1200"/>
          </a:p>
          <a:p>
            <a:pPr indent="0" lvl="0" marL="0">
              <a:lnSpc>
                <a:spcPct val="100000"/>
              </a:lnSpc>
              <a:spcBef>
                <a:spcPts val="0"/>
              </a:spcBef>
              <a:spcAft>
                <a:spcPts val="1600"/>
              </a:spcAft>
              <a:buNone/>
            </a:pPr>
            <a:r>
              <a:t/>
            </a:r>
            <a:endParaRPr sz="1200"/>
          </a:p>
        </p:txBody>
      </p:sp>
      <p:pic>
        <p:nvPicPr>
          <p:cNvPr id="217" name="Google Shape;217;p31"/>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218" name="Google Shape;218;p31"/>
          <p:cNvPicPr preferRelativeResize="0"/>
          <p:nvPr/>
        </p:nvPicPr>
        <p:blipFill>
          <a:blip r:embed="rId4">
            <a:alphaModFix/>
          </a:blip>
          <a:stretch>
            <a:fillRect/>
          </a:stretch>
        </p:blipFill>
        <p:spPr>
          <a:xfrm>
            <a:off x="5688025" y="1254800"/>
            <a:ext cx="3303575" cy="32481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nvSpPr>
        <p:spPr>
          <a:xfrm>
            <a:off x="148275" y="92675"/>
            <a:ext cx="4263000" cy="42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Watch a video from Nvidia’s GTC opening keynote</a:t>
            </a:r>
            <a:endParaRPr>
              <a:latin typeface="Lato"/>
              <a:ea typeface="Lato"/>
              <a:cs typeface="Lato"/>
              <a:sym typeface="Lato"/>
            </a:endParaRPr>
          </a:p>
        </p:txBody>
      </p:sp>
      <p:pic>
        <p:nvPicPr>
          <p:cNvPr descr="The GPU Technology Conference 2017 keynote kicked off with this video showing the many ways AI is changing our lives, and featuring a soundtrack composed by AI. Read details of how we created the video at http://nvda.ws/2q9vqa5." id="94" name="Google Shape;94;p14" title="GTC 2017: &quot;I Am AI&quot; Opening in Keynote">
            <a:hlinkClick r:id="rId3"/>
          </p:cNvPr>
          <p:cNvPicPr preferRelativeResize="0"/>
          <p:nvPr/>
        </p:nvPicPr>
        <p:blipFill>
          <a:blip r:embed="rId4">
            <a:alphaModFix/>
          </a:blip>
          <a:stretch>
            <a:fillRect/>
          </a:stretch>
        </p:blipFill>
        <p:spPr>
          <a:xfrm>
            <a:off x="1543563" y="518975"/>
            <a:ext cx="6056875" cy="4542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2"/>
          <p:cNvSpPr txBox="1"/>
          <p:nvPr>
            <p:ph type="title"/>
          </p:nvPr>
        </p:nvSpPr>
        <p:spPr>
          <a:xfrm>
            <a:off x="727800" y="567200"/>
            <a:ext cx="27891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Neural network</a:t>
            </a:r>
            <a:endParaRPr/>
          </a:p>
        </p:txBody>
      </p:sp>
      <p:sp>
        <p:nvSpPr>
          <p:cNvPr id="224" name="Google Shape;224;p32"/>
          <p:cNvSpPr txBox="1"/>
          <p:nvPr>
            <p:ph idx="1" type="body"/>
          </p:nvPr>
        </p:nvSpPr>
        <p:spPr>
          <a:xfrm>
            <a:off x="729325" y="1554475"/>
            <a:ext cx="4102800" cy="26097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t>Inspired by the </a:t>
            </a:r>
            <a:r>
              <a:rPr lang="en" sz="1200" u="sng">
                <a:solidFill>
                  <a:schemeClr val="hlink"/>
                </a:solidFill>
                <a:hlinkClick r:id="rId3"/>
              </a:rPr>
              <a:t>structure of the cerebral cortex</a:t>
            </a:r>
            <a:r>
              <a:rPr lang="en" sz="1200"/>
              <a:t>.</a:t>
            </a:r>
            <a:endParaRPr sz="1200"/>
          </a:p>
          <a:p>
            <a:pPr indent="0" lvl="0" marL="0" rtl="0">
              <a:lnSpc>
                <a:spcPct val="100000"/>
              </a:lnSpc>
              <a:spcBef>
                <a:spcPts val="1600"/>
              </a:spcBef>
              <a:spcAft>
                <a:spcPts val="0"/>
              </a:spcAft>
              <a:buNone/>
            </a:pPr>
            <a:r>
              <a:rPr lang="en" sz="1200"/>
              <a:t>At the basic level is the perceptron, the mathematical representation of a biological neuron. Like in the cerebral cortex, there can be several layers of interconnected perceptrons.</a:t>
            </a:r>
            <a:endParaRPr sz="1200"/>
          </a:p>
          <a:p>
            <a:pPr indent="0" lvl="0" marL="0" rtl="0">
              <a:lnSpc>
                <a:spcPct val="100000"/>
              </a:lnSpc>
              <a:spcBef>
                <a:spcPts val="1600"/>
              </a:spcBef>
              <a:spcAft>
                <a:spcPts val="1600"/>
              </a:spcAft>
              <a:buNone/>
            </a:pPr>
            <a:r>
              <a:rPr lang="en" sz="1200"/>
              <a:t>Input values, or in other words our underlying data, get passed through this “network” of hidden layers until they eventually converge to the output layer. The output layer is our prediction: it might be one node if the model just outputs a number, or a few nodes if it’s a multiclass classification problem.</a:t>
            </a:r>
            <a:endParaRPr sz="1200"/>
          </a:p>
        </p:txBody>
      </p:sp>
      <p:pic>
        <p:nvPicPr>
          <p:cNvPr id="225" name="Google Shape;225;p32"/>
          <p:cNvPicPr preferRelativeResize="0"/>
          <p:nvPr/>
        </p:nvPicPr>
        <p:blipFill>
          <a:blip r:embed="rId4">
            <a:alphaModFix/>
          </a:blip>
          <a:stretch>
            <a:fillRect/>
          </a:stretch>
        </p:blipFill>
        <p:spPr>
          <a:xfrm>
            <a:off x="70325" y="56900"/>
            <a:ext cx="329950" cy="329950"/>
          </a:xfrm>
          <a:prstGeom prst="rect">
            <a:avLst/>
          </a:prstGeom>
          <a:noFill/>
          <a:ln>
            <a:noFill/>
          </a:ln>
        </p:spPr>
      </p:pic>
      <p:pic>
        <p:nvPicPr>
          <p:cNvPr id="226" name="Google Shape;226;p32"/>
          <p:cNvPicPr preferRelativeResize="0"/>
          <p:nvPr/>
        </p:nvPicPr>
        <p:blipFill>
          <a:blip r:embed="rId5">
            <a:alphaModFix/>
          </a:blip>
          <a:stretch>
            <a:fillRect/>
          </a:stretch>
        </p:blipFill>
        <p:spPr>
          <a:xfrm>
            <a:off x="5071525" y="769475"/>
            <a:ext cx="3767674" cy="2044768"/>
          </a:xfrm>
          <a:prstGeom prst="rect">
            <a:avLst/>
          </a:prstGeom>
          <a:noFill/>
          <a:ln>
            <a:noFill/>
          </a:ln>
        </p:spPr>
      </p:pic>
      <p:sp>
        <p:nvSpPr>
          <p:cNvPr id="227" name="Google Shape;227;p32"/>
          <p:cNvSpPr txBox="1"/>
          <p:nvPr/>
        </p:nvSpPr>
        <p:spPr>
          <a:xfrm>
            <a:off x="7484000" y="2067325"/>
            <a:ext cx="49200" cy="53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28" name="Google Shape;228;p32"/>
          <p:cNvSpPr txBox="1"/>
          <p:nvPr/>
        </p:nvSpPr>
        <p:spPr>
          <a:xfrm>
            <a:off x="6091325" y="2729125"/>
            <a:ext cx="2482800" cy="47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4A86E8"/>
                </a:solidFill>
                <a:latin typeface="Lato"/>
                <a:ea typeface="Lato"/>
                <a:cs typeface="Lato"/>
                <a:sym typeface="Lato"/>
              </a:rPr>
              <a:t>Each circle represents a "neuron". It is in form of scale or vector.</a:t>
            </a:r>
            <a:endParaRPr sz="1000">
              <a:solidFill>
                <a:srgbClr val="4A86E8"/>
              </a:solidFill>
              <a:latin typeface="Lato"/>
              <a:ea typeface="Lato"/>
              <a:cs typeface="Lato"/>
              <a:sym typeface="Lato"/>
            </a:endParaRPr>
          </a:p>
          <a:p>
            <a:pPr indent="0" lvl="0" marL="0" rtl="0">
              <a:spcBef>
                <a:spcPts val="0"/>
              </a:spcBef>
              <a:spcAft>
                <a:spcPts val="0"/>
              </a:spcAft>
              <a:buNone/>
            </a:pPr>
            <a:r>
              <a:t/>
            </a:r>
            <a:endParaRPr sz="1000">
              <a:solidFill>
                <a:srgbClr val="4A86E8"/>
              </a:solidFill>
              <a:latin typeface="Lato"/>
              <a:ea typeface="Lato"/>
              <a:cs typeface="Lato"/>
              <a:sym typeface="Lato"/>
            </a:endParaRPr>
          </a:p>
        </p:txBody>
      </p:sp>
      <p:sp>
        <p:nvSpPr>
          <p:cNvPr id="229" name="Google Shape;229;p32"/>
          <p:cNvSpPr txBox="1"/>
          <p:nvPr/>
        </p:nvSpPr>
        <p:spPr>
          <a:xfrm>
            <a:off x="6108875" y="3169900"/>
            <a:ext cx="2295300" cy="47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E6B8AF"/>
                </a:solidFill>
                <a:latin typeface="Lato"/>
                <a:ea typeface="Lato"/>
                <a:cs typeface="Lato"/>
                <a:sym typeface="Lato"/>
              </a:rPr>
              <a:t>Their connections are indicated by the weights among them.</a:t>
            </a:r>
            <a:endParaRPr sz="1000">
              <a:solidFill>
                <a:srgbClr val="E6B8AF"/>
              </a:solidFill>
              <a:latin typeface="Lato"/>
              <a:ea typeface="Lato"/>
              <a:cs typeface="Lato"/>
              <a:sym typeface="Lato"/>
            </a:endParaRPr>
          </a:p>
        </p:txBody>
      </p:sp>
      <p:cxnSp>
        <p:nvCxnSpPr>
          <p:cNvPr id="230" name="Google Shape;230;p32"/>
          <p:cNvCxnSpPr>
            <a:stCxn id="228" idx="1"/>
          </p:cNvCxnSpPr>
          <p:nvPr/>
        </p:nvCxnSpPr>
        <p:spPr>
          <a:xfrm rot="10800000">
            <a:off x="5964725" y="2813575"/>
            <a:ext cx="126600" cy="151200"/>
          </a:xfrm>
          <a:prstGeom prst="straightConnector1">
            <a:avLst/>
          </a:prstGeom>
          <a:noFill/>
          <a:ln cap="flat" cmpd="sng" w="9525">
            <a:solidFill>
              <a:srgbClr val="4A86E8"/>
            </a:solidFill>
            <a:prstDash val="solid"/>
            <a:round/>
            <a:headEnd len="med" w="med" type="none"/>
            <a:tailEnd len="med" w="med" type="triangle"/>
          </a:ln>
        </p:spPr>
      </p:cxnSp>
      <p:cxnSp>
        <p:nvCxnSpPr>
          <p:cNvPr id="231" name="Google Shape;231;p32"/>
          <p:cNvCxnSpPr/>
          <p:nvPr/>
        </p:nvCxnSpPr>
        <p:spPr>
          <a:xfrm rot="10800000">
            <a:off x="6351275" y="2525275"/>
            <a:ext cx="710700" cy="731400"/>
          </a:xfrm>
          <a:prstGeom prst="straightConnector1">
            <a:avLst/>
          </a:prstGeom>
          <a:noFill/>
          <a:ln cap="flat" cmpd="sng" w="9525">
            <a:solidFill>
              <a:srgbClr val="E6B8AF"/>
            </a:solidFill>
            <a:prstDash val="solid"/>
            <a:round/>
            <a:headEnd len="med" w="med" type="none"/>
            <a:tailEnd len="med" w="med" type="triangle"/>
          </a:ln>
        </p:spPr>
      </p:cxnSp>
      <p:sp>
        <p:nvSpPr>
          <p:cNvPr id="232" name="Google Shape;232;p32"/>
          <p:cNvSpPr txBox="1"/>
          <p:nvPr>
            <p:ph idx="1" type="body"/>
          </p:nvPr>
        </p:nvSpPr>
        <p:spPr>
          <a:xfrm>
            <a:off x="5784325" y="3721700"/>
            <a:ext cx="3054900" cy="1117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t>how the weights are updated?</a:t>
            </a:r>
            <a:endParaRPr sz="1200"/>
          </a:p>
          <a:p>
            <a:pPr indent="0" lvl="0" marL="0" rtl="0">
              <a:lnSpc>
                <a:spcPct val="100000"/>
              </a:lnSpc>
              <a:spcBef>
                <a:spcPts val="1600"/>
              </a:spcBef>
              <a:spcAft>
                <a:spcPts val="0"/>
              </a:spcAft>
              <a:buNone/>
            </a:pPr>
            <a:r>
              <a:rPr b="1" lang="en" sz="1200">
                <a:solidFill>
                  <a:srgbClr val="0000FF"/>
                </a:solidFill>
              </a:rPr>
              <a:t>Backpropagation!</a:t>
            </a:r>
            <a:endParaRPr b="1" sz="1200">
              <a:solidFill>
                <a:srgbClr val="0000FF"/>
              </a:solidFill>
            </a:endParaRPr>
          </a:p>
          <a:p>
            <a:pPr indent="0" lvl="0" marL="0" rtl="0">
              <a:lnSpc>
                <a:spcPct val="100000"/>
              </a:lnSpc>
              <a:spcBef>
                <a:spcPts val="0"/>
              </a:spcBef>
              <a:spcAft>
                <a:spcPts val="1600"/>
              </a:spcAft>
              <a:buNone/>
            </a:pPr>
            <a:r>
              <a:rPr lang="en" sz="1000">
                <a:solidFill>
                  <a:srgbClr val="0000FF"/>
                </a:solidFill>
              </a:rPr>
              <a:t>(we will quickly recap what it is later)</a:t>
            </a:r>
            <a:endParaRPr sz="1000">
              <a:solidFill>
                <a:srgbClr val="0000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727800" y="567200"/>
            <a:ext cx="36966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Why deep learning?</a:t>
            </a:r>
            <a:endParaRPr/>
          </a:p>
        </p:txBody>
      </p:sp>
      <p:sp>
        <p:nvSpPr>
          <p:cNvPr id="238" name="Google Shape;238;p33"/>
          <p:cNvSpPr txBox="1"/>
          <p:nvPr>
            <p:ph idx="1" type="body"/>
          </p:nvPr>
        </p:nvSpPr>
        <p:spPr>
          <a:xfrm>
            <a:off x="729325" y="1554475"/>
            <a:ext cx="4102800" cy="1209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t>How do data science techniques scale with the amount of data?</a:t>
            </a:r>
            <a:endParaRPr sz="1200"/>
          </a:p>
          <a:p>
            <a:pPr indent="0" lvl="0" marL="0" rtl="0">
              <a:lnSpc>
                <a:spcPct val="100000"/>
              </a:lnSpc>
              <a:spcBef>
                <a:spcPts val="1600"/>
              </a:spcBef>
              <a:spcAft>
                <a:spcPts val="0"/>
              </a:spcAft>
              <a:buNone/>
            </a:pPr>
            <a:r>
              <a:rPr lang="en" sz="1200"/>
              <a:t>Older learning algorithms: </a:t>
            </a:r>
            <a:endParaRPr sz="1200"/>
          </a:p>
          <a:p>
            <a:pPr indent="0" lvl="0" marL="0" rtl="0">
              <a:lnSpc>
                <a:spcPct val="100000"/>
              </a:lnSpc>
              <a:spcBef>
                <a:spcPts val="0"/>
              </a:spcBef>
              <a:spcAft>
                <a:spcPts val="0"/>
              </a:spcAft>
              <a:buNone/>
            </a:pPr>
            <a:r>
              <a:rPr lang="en" sz="1200"/>
              <a:t>SVM, k-NN (nearest neighbor), logistic regression, etc. </a:t>
            </a:r>
            <a:endParaRPr sz="1200"/>
          </a:p>
          <a:p>
            <a:pPr indent="0" lvl="0" marL="0" rtl="0">
              <a:lnSpc>
                <a:spcPct val="100000"/>
              </a:lnSpc>
              <a:spcBef>
                <a:spcPts val="1600"/>
              </a:spcBef>
              <a:spcAft>
                <a:spcPts val="1600"/>
              </a:spcAft>
              <a:buNone/>
            </a:pPr>
            <a:r>
              <a:t/>
            </a:r>
            <a:endParaRPr sz="1200"/>
          </a:p>
        </p:txBody>
      </p:sp>
      <p:pic>
        <p:nvPicPr>
          <p:cNvPr id="239" name="Google Shape;239;p33"/>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240" name="Google Shape;240;p33"/>
          <p:cNvPicPr preferRelativeResize="0"/>
          <p:nvPr/>
        </p:nvPicPr>
        <p:blipFill rotWithShape="1">
          <a:blip r:embed="rId4">
            <a:alphaModFix/>
          </a:blip>
          <a:srcRect b="7544" l="0" r="0" t="0"/>
          <a:stretch/>
        </p:blipFill>
        <p:spPr>
          <a:xfrm>
            <a:off x="5036125" y="666750"/>
            <a:ext cx="3664750" cy="2455274"/>
          </a:xfrm>
          <a:prstGeom prst="rect">
            <a:avLst/>
          </a:prstGeom>
          <a:noFill/>
          <a:ln>
            <a:noFill/>
          </a:ln>
        </p:spPr>
      </p:pic>
      <p:sp>
        <p:nvSpPr>
          <p:cNvPr id="241" name="Google Shape;241;p33"/>
          <p:cNvSpPr txBox="1"/>
          <p:nvPr>
            <p:ph idx="1" type="body"/>
          </p:nvPr>
        </p:nvSpPr>
        <p:spPr>
          <a:xfrm>
            <a:off x="729325" y="2764375"/>
            <a:ext cx="3997500" cy="893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100"/>
              <a:t>The reason why DL is superior than previous methods is that DL </a:t>
            </a:r>
            <a:r>
              <a:rPr i="1" lang="en" sz="1100">
                <a:solidFill>
                  <a:srgbClr val="0000FF"/>
                </a:solidFill>
              </a:rPr>
              <a:t>provides better feature representation</a:t>
            </a:r>
            <a:r>
              <a:rPr lang="en" sz="1100"/>
              <a:t> through the explicit learning of </a:t>
            </a:r>
            <a:r>
              <a:rPr i="1" lang="en" sz="1100">
                <a:solidFill>
                  <a:srgbClr val="0000FF"/>
                </a:solidFill>
              </a:rPr>
              <a:t>vast amount of data</a:t>
            </a:r>
            <a:r>
              <a:rPr lang="en" sz="1100"/>
              <a:t>; while traditional methods suffer from such an advantage since their representation is limited due to small model complexity.</a:t>
            </a:r>
            <a:endParaRPr sz="1100"/>
          </a:p>
          <a:p>
            <a:pPr indent="0" lvl="0" marL="0" rtl="0">
              <a:lnSpc>
                <a:spcPct val="100000"/>
              </a:lnSpc>
              <a:spcBef>
                <a:spcPts val="1600"/>
              </a:spcBef>
              <a:spcAft>
                <a:spcPts val="1600"/>
              </a:spcAft>
              <a:buNone/>
            </a:pPr>
            <a:r>
              <a:t/>
            </a:r>
            <a:endParaRPr sz="1200"/>
          </a:p>
        </p:txBody>
      </p:sp>
      <p:sp>
        <p:nvSpPr>
          <p:cNvPr id="242" name="Google Shape;242;p33"/>
          <p:cNvSpPr txBox="1"/>
          <p:nvPr>
            <p:ph idx="1" type="body"/>
          </p:nvPr>
        </p:nvSpPr>
        <p:spPr>
          <a:xfrm>
            <a:off x="600375" y="4018550"/>
            <a:ext cx="3266700" cy="691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t>Thanks to the research community, we really got the large-scale datasets in various domain. For example, in computer vision ---&gt;</a:t>
            </a:r>
            <a:endParaRPr sz="1200"/>
          </a:p>
          <a:p>
            <a:pPr indent="0" lvl="0" marL="0" rtl="0">
              <a:lnSpc>
                <a:spcPct val="100000"/>
              </a:lnSpc>
              <a:spcBef>
                <a:spcPts val="1600"/>
              </a:spcBef>
              <a:spcAft>
                <a:spcPts val="1600"/>
              </a:spcAft>
              <a:buNone/>
            </a:pPr>
            <a:r>
              <a:t/>
            </a:r>
            <a:endParaRPr sz="1200"/>
          </a:p>
        </p:txBody>
      </p:sp>
      <p:pic>
        <p:nvPicPr>
          <p:cNvPr id="243" name="Google Shape;243;p33"/>
          <p:cNvPicPr preferRelativeResize="0"/>
          <p:nvPr/>
        </p:nvPicPr>
        <p:blipFill>
          <a:blip r:embed="rId5">
            <a:alphaModFix/>
          </a:blip>
          <a:stretch>
            <a:fillRect/>
          </a:stretch>
        </p:blipFill>
        <p:spPr>
          <a:xfrm>
            <a:off x="7370371" y="3847775"/>
            <a:ext cx="1734625" cy="813050"/>
          </a:xfrm>
          <a:prstGeom prst="rect">
            <a:avLst/>
          </a:prstGeom>
          <a:noFill/>
          <a:ln>
            <a:noFill/>
          </a:ln>
        </p:spPr>
      </p:pic>
      <p:pic>
        <p:nvPicPr>
          <p:cNvPr id="244" name="Google Shape;244;p33"/>
          <p:cNvPicPr preferRelativeResize="0"/>
          <p:nvPr/>
        </p:nvPicPr>
        <p:blipFill>
          <a:blip r:embed="rId6">
            <a:alphaModFix/>
          </a:blip>
          <a:stretch>
            <a:fillRect/>
          </a:stretch>
        </p:blipFill>
        <p:spPr>
          <a:xfrm>
            <a:off x="5616525" y="3804075"/>
            <a:ext cx="1613199" cy="1209900"/>
          </a:xfrm>
          <a:prstGeom prst="rect">
            <a:avLst/>
          </a:prstGeom>
          <a:noFill/>
          <a:ln>
            <a:noFill/>
          </a:ln>
        </p:spPr>
      </p:pic>
      <p:pic>
        <p:nvPicPr>
          <p:cNvPr id="245" name="Google Shape;245;p33"/>
          <p:cNvPicPr preferRelativeResize="0"/>
          <p:nvPr/>
        </p:nvPicPr>
        <p:blipFill>
          <a:blip r:embed="rId7">
            <a:alphaModFix/>
          </a:blip>
          <a:stretch>
            <a:fillRect/>
          </a:stretch>
        </p:blipFill>
        <p:spPr>
          <a:xfrm>
            <a:off x="4092875" y="4018550"/>
            <a:ext cx="1383000" cy="691500"/>
          </a:xfrm>
          <a:prstGeom prst="rect">
            <a:avLst/>
          </a:prstGeom>
          <a:noFill/>
          <a:ln>
            <a:noFill/>
          </a:ln>
        </p:spPr>
      </p:pic>
      <p:sp>
        <p:nvSpPr>
          <p:cNvPr id="246" name="Google Shape;246;p33"/>
          <p:cNvSpPr txBox="1"/>
          <p:nvPr/>
        </p:nvSpPr>
        <p:spPr>
          <a:xfrm>
            <a:off x="4375050" y="3719100"/>
            <a:ext cx="1174800" cy="535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ImageNet</a:t>
            </a:r>
            <a:endParaRPr>
              <a:latin typeface="Lato"/>
              <a:ea typeface="Lato"/>
              <a:cs typeface="Lato"/>
              <a:sym typeface="Lato"/>
            </a:endParaRPr>
          </a:p>
        </p:txBody>
      </p:sp>
      <p:sp>
        <p:nvSpPr>
          <p:cNvPr id="247" name="Google Shape;247;p33"/>
          <p:cNvSpPr txBox="1"/>
          <p:nvPr/>
        </p:nvSpPr>
        <p:spPr>
          <a:xfrm>
            <a:off x="5872700" y="3483350"/>
            <a:ext cx="1456500" cy="53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Lato"/>
                <a:ea typeface="Lato"/>
                <a:cs typeface="Lato"/>
                <a:sym typeface="Lato"/>
              </a:rPr>
              <a:t>VisualGenome</a:t>
            </a:r>
            <a:endParaRPr>
              <a:latin typeface="Lato"/>
              <a:ea typeface="Lato"/>
              <a:cs typeface="Lato"/>
              <a:sym typeface="Lato"/>
            </a:endParaRPr>
          </a:p>
        </p:txBody>
      </p:sp>
      <p:sp>
        <p:nvSpPr>
          <p:cNvPr id="248" name="Google Shape;248;p33"/>
          <p:cNvSpPr txBox="1"/>
          <p:nvPr/>
        </p:nvSpPr>
        <p:spPr>
          <a:xfrm>
            <a:off x="7452975" y="3483350"/>
            <a:ext cx="1456500" cy="53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Lato"/>
                <a:ea typeface="Lato"/>
                <a:cs typeface="Lato"/>
                <a:sym typeface="Lato"/>
              </a:rPr>
              <a:t>YouTube-8M</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Week's Outline</a:t>
            </a:r>
            <a:endParaRPr/>
          </a:p>
        </p:txBody>
      </p:sp>
      <p:sp>
        <p:nvSpPr>
          <p:cNvPr id="254" name="Google Shape;254;p34"/>
          <p:cNvSpPr txBox="1"/>
          <p:nvPr>
            <p:ph idx="1" type="body"/>
          </p:nvPr>
        </p:nvSpPr>
        <p:spPr>
          <a:xfrm>
            <a:off x="729450" y="2006175"/>
            <a:ext cx="6515400" cy="269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999999"/>
                </a:solidFill>
              </a:rPr>
              <a:t>1. Introduction</a:t>
            </a:r>
            <a:endParaRPr b="1"/>
          </a:p>
          <a:p>
            <a:pPr indent="0" lvl="0" marL="0" marR="0" rtl="0" algn="l">
              <a:lnSpc>
                <a:spcPct val="115000"/>
              </a:lnSpc>
              <a:spcBef>
                <a:spcPts val="1600"/>
              </a:spcBef>
              <a:spcAft>
                <a:spcPts val="0"/>
              </a:spcAft>
              <a:buNone/>
            </a:pPr>
            <a:r>
              <a:rPr b="1" lang="en"/>
              <a:t>2. Prerequisite to machine learning, optimization</a:t>
            </a:r>
            <a:endParaRPr b="1"/>
          </a:p>
          <a:p>
            <a:pPr indent="0" lvl="0" marL="0" rtl="0">
              <a:spcBef>
                <a:spcPts val="1600"/>
              </a:spcBef>
              <a:spcAft>
                <a:spcPts val="0"/>
              </a:spcAft>
              <a:buNone/>
            </a:pPr>
            <a:r>
              <a:rPr lang="en">
                <a:solidFill>
                  <a:srgbClr val="999999"/>
                </a:solidFill>
              </a:rPr>
              <a:t>3. Convolution neural networks</a:t>
            </a:r>
            <a:endParaRPr>
              <a:solidFill>
                <a:srgbClr val="999999"/>
              </a:solidFill>
            </a:endParaRPr>
          </a:p>
          <a:p>
            <a:pPr indent="0" lvl="0" marL="0" rtl="0">
              <a:spcBef>
                <a:spcPts val="1600"/>
              </a:spcBef>
              <a:spcAft>
                <a:spcPts val="0"/>
              </a:spcAft>
              <a:buNone/>
            </a:pPr>
            <a:r>
              <a:rPr lang="en">
                <a:solidFill>
                  <a:srgbClr val="999999"/>
                </a:solidFill>
              </a:rPr>
              <a:t>4. Useful softwares/tools/resources</a:t>
            </a:r>
            <a:endParaRPr>
              <a:solidFill>
                <a:srgbClr val="999999"/>
              </a:solidFill>
            </a:endParaRPr>
          </a:p>
          <a:p>
            <a:pPr indent="0" lvl="0" marL="0" rtl="0">
              <a:spcBef>
                <a:spcPts val="1600"/>
              </a:spcBef>
              <a:spcAft>
                <a:spcPts val="0"/>
              </a:spcAft>
              <a:buNone/>
            </a:pPr>
            <a:r>
              <a:rPr lang="en">
                <a:solidFill>
                  <a:srgbClr val="999999"/>
                </a:solidFill>
              </a:rPr>
              <a:t>5. Train an image classifier with PyTorch</a:t>
            </a:r>
            <a:endParaRPr>
              <a:solidFill>
                <a:srgbClr val="999999"/>
              </a:solidFill>
            </a:endParaRPr>
          </a:p>
          <a:p>
            <a:pPr indent="0" lvl="0" marL="0" rtl="0">
              <a:spcBef>
                <a:spcPts val="1600"/>
              </a:spcBef>
              <a:spcAft>
                <a:spcPts val="1600"/>
              </a:spcAft>
              <a:buNone/>
            </a:pPr>
            <a:r>
              <a:rPr lang="en">
                <a:solidFill>
                  <a:srgbClr val="999999"/>
                </a:solidFill>
              </a:rPr>
              <a:t>6. Experiments and open discussions</a:t>
            </a:r>
            <a:endParaRPr>
              <a:solidFill>
                <a:srgbClr val="999999"/>
              </a:solidFill>
            </a:endParaRPr>
          </a:p>
        </p:txBody>
      </p:sp>
      <p:pic>
        <p:nvPicPr>
          <p:cNvPr id="255" name="Google Shape;255;p34"/>
          <p:cNvPicPr preferRelativeResize="0"/>
          <p:nvPr/>
        </p:nvPicPr>
        <p:blipFill>
          <a:blip r:embed="rId3">
            <a:alphaModFix/>
          </a:blip>
          <a:stretch>
            <a:fillRect/>
          </a:stretch>
        </p:blipFill>
        <p:spPr>
          <a:xfrm>
            <a:off x="70325" y="56900"/>
            <a:ext cx="329950" cy="329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729450" y="480450"/>
            <a:ext cx="67335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ML Recap - Supervised learning</a:t>
            </a:r>
            <a:endParaRPr/>
          </a:p>
        </p:txBody>
      </p:sp>
      <p:pic>
        <p:nvPicPr>
          <p:cNvPr id="261" name="Google Shape;261;p35"/>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262" name="Google Shape;262;p35"/>
          <p:cNvSpPr txBox="1"/>
          <p:nvPr/>
        </p:nvSpPr>
        <p:spPr>
          <a:xfrm>
            <a:off x="729450" y="1444800"/>
            <a:ext cx="4653600" cy="648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300">
                <a:solidFill>
                  <a:srgbClr val="595959"/>
                </a:solidFill>
                <a:latin typeface="Lato"/>
                <a:ea typeface="Lato"/>
                <a:cs typeface="Lato"/>
                <a:sym typeface="Lato"/>
              </a:rPr>
              <a:t>Once upon a time, there is </a:t>
            </a:r>
            <a:r>
              <a:rPr b="1" lang="en" sz="1300">
                <a:solidFill>
                  <a:srgbClr val="595959"/>
                </a:solidFill>
                <a:latin typeface="Lato"/>
                <a:ea typeface="Lato"/>
                <a:cs typeface="Lato"/>
                <a:sym typeface="Lato"/>
              </a:rPr>
              <a:t>a network</a:t>
            </a:r>
            <a:r>
              <a:rPr lang="en" sz="1300">
                <a:solidFill>
                  <a:srgbClr val="595959"/>
                </a:solidFill>
                <a:latin typeface="Lato"/>
                <a:ea typeface="Lato"/>
                <a:cs typeface="Lato"/>
                <a:sym typeface="Lato"/>
              </a:rPr>
              <a:t> whose ultimate goal is to find a set of parameters </a:t>
            </a:r>
            <a:r>
              <a:rPr b="1" i="1" lang="en" sz="1300">
                <a:solidFill>
                  <a:srgbClr val="595959"/>
                </a:solidFill>
                <a:latin typeface="Lato"/>
                <a:ea typeface="Lato"/>
                <a:cs typeface="Lato"/>
                <a:sym typeface="Lato"/>
              </a:rPr>
              <a:t>W</a:t>
            </a:r>
            <a:r>
              <a:rPr lang="en" sz="1300">
                <a:solidFill>
                  <a:srgbClr val="595959"/>
                </a:solidFill>
                <a:latin typeface="Lato"/>
                <a:ea typeface="Lato"/>
                <a:cs typeface="Lato"/>
                <a:sym typeface="Lato"/>
              </a:rPr>
              <a:t> to minimize the following loss:</a:t>
            </a:r>
            <a:endParaRPr sz="1300">
              <a:solidFill>
                <a:srgbClr val="595959"/>
              </a:solidFill>
              <a:latin typeface="Lato"/>
              <a:ea typeface="Lato"/>
              <a:cs typeface="Lato"/>
              <a:sym typeface="Lato"/>
            </a:endParaRPr>
          </a:p>
        </p:txBody>
      </p:sp>
      <p:pic>
        <p:nvPicPr>
          <p:cNvPr descr="Screenshot from 2017-02-08 21:26:04.png" id="263" name="Google Shape;263;p35"/>
          <p:cNvPicPr preferRelativeResize="0"/>
          <p:nvPr/>
        </p:nvPicPr>
        <p:blipFill>
          <a:blip r:embed="rId4">
            <a:alphaModFix/>
          </a:blip>
          <a:stretch>
            <a:fillRect/>
          </a:stretch>
        </p:blipFill>
        <p:spPr>
          <a:xfrm>
            <a:off x="6191074" y="505199"/>
            <a:ext cx="2799775" cy="1425075"/>
          </a:xfrm>
          <a:prstGeom prst="rect">
            <a:avLst/>
          </a:prstGeom>
          <a:noFill/>
          <a:ln>
            <a:noFill/>
          </a:ln>
        </p:spPr>
      </p:pic>
      <p:pic>
        <p:nvPicPr>
          <p:cNvPr id="264" name="Google Shape;264;p35"/>
          <p:cNvPicPr preferRelativeResize="0"/>
          <p:nvPr/>
        </p:nvPicPr>
        <p:blipFill rotWithShape="1">
          <a:blip r:embed="rId5">
            <a:alphaModFix/>
          </a:blip>
          <a:srcRect b="45480" l="0" r="73768" t="0"/>
          <a:stretch/>
        </p:blipFill>
        <p:spPr>
          <a:xfrm>
            <a:off x="2221375" y="2052450"/>
            <a:ext cx="452700" cy="572700"/>
          </a:xfrm>
          <a:prstGeom prst="rect">
            <a:avLst/>
          </a:prstGeom>
          <a:noFill/>
          <a:ln>
            <a:noFill/>
          </a:ln>
        </p:spPr>
      </p:pic>
      <p:pic>
        <p:nvPicPr>
          <p:cNvPr descr="Tex2Img_1486624183.png" id="265" name="Google Shape;265;p35"/>
          <p:cNvPicPr preferRelativeResize="0"/>
          <p:nvPr/>
        </p:nvPicPr>
        <p:blipFill>
          <a:blip r:embed="rId6">
            <a:alphaModFix/>
          </a:blip>
          <a:stretch>
            <a:fillRect/>
          </a:stretch>
        </p:blipFill>
        <p:spPr>
          <a:xfrm>
            <a:off x="2674072" y="2145700"/>
            <a:ext cx="1623400" cy="386175"/>
          </a:xfrm>
          <a:prstGeom prst="rect">
            <a:avLst/>
          </a:prstGeom>
          <a:noFill/>
          <a:ln>
            <a:noFill/>
          </a:ln>
        </p:spPr>
      </p:pic>
      <p:sp>
        <p:nvSpPr>
          <p:cNvPr id="266" name="Google Shape;266;p35"/>
          <p:cNvSpPr txBox="1"/>
          <p:nvPr/>
        </p:nvSpPr>
        <p:spPr>
          <a:xfrm>
            <a:off x="729450" y="2787825"/>
            <a:ext cx="7662000" cy="1469400"/>
          </a:xfrm>
          <a:prstGeom prst="rect">
            <a:avLst/>
          </a:prstGeom>
          <a:noFill/>
          <a:ln>
            <a:noFill/>
          </a:ln>
        </p:spPr>
        <p:txBody>
          <a:bodyPr anchorCtr="0" anchor="ctr" bIns="91425" lIns="91425" spcFirstLastPara="1" rIns="91425" wrap="square" tIns="91425">
            <a:noAutofit/>
          </a:bodyPr>
          <a:lstStyle/>
          <a:p>
            <a:pPr indent="0" lvl="0" marL="0" rtl="0">
              <a:spcBef>
                <a:spcPts val="1000"/>
              </a:spcBef>
              <a:spcAft>
                <a:spcPts val="0"/>
              </a:spcAft>
              <a:buNone/>
            </a:pPr>
            <a:r>
              <a:t/>
            </a:r>
            <a:endParaRPr>
              <a:latin typeface="Lato"/>
              <a:ea typeface="Lato"/>
              <a:cs typeface="Lato"/>
              <a:sym typeface="Lato"/>
            </a:endParaRPr>
          </a:p>
        </p:txBody>
      </p:sp>
      <p:sp>
        <p:nvSpPr>
          <p:cNvPr id="267" name="Google Shape;267;p35"/>
          <p:cNvSpPr txBox="1"/>
          <p:nvPr/>
        </p:nvSpPr>
        <p:spPr>
          <a:xfrm>
            <a:off x="732900" y="2686925"/>
            <a:ext cx="7721700" cy="1744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x is the input; f(x, w) is a mapping function through input to output. y is the target output. </a:t>
            </a:r>
            <a:endParaRPr>
              <a:latin typeface="Lato"/>
              <a:ea typeface="Lato"/>
              <a:cs typeface="Lato"/>
              <a:sym typeface="Lato"/>
            </a:endParaRPr>
          </a:p>
          <a:p>
            <a:pPr indent="0" lvl="0" marL="0">
              <a:spcBef>
                <a:spcPts val="0"/>
              </a:spcBef>
              <a:spcAft>
                <a:spcPts val="0"/>
              </a:spcAft>
              <a:buNone/>
            </a:pPr>
            <a:r>
              <a:rPr lang="en">
                <a:latin typeface="Lato"/>
                <a:ea typeface="Lato"/>
                <a:cs typeface="Lato"/>
                <a:sym typeface="Lato"/>
              </a:rPr>
              <a:t>This "y" information is why we call such an optimization problem as </a:t>
            </a:r>
            <a:r>
              <a:rPr b="1" i="1" lang="en">
                <a:latin typeface="Lato"/>
                <a:ea typeface="Lato"/>
                <a:cs typeface="Lato"/>
                <a:sym typeface="Lato"/>
              </a:rPr>
              <a:t>supervised learning</a:t>
            </a:r>
            <a:r>
              <a:rPr lang="en">
                <a:latin typeface="Lato"/>
                <a:ea typeface="Lato"/>
                <a:cs typeface="Lato"/>
                <a:sym typeface="Lato"/>
              </a:rPr>
              <a:t>.</a:t>
            </a:r>
            <a:endParaRPr>
              <a:latin typeface="Lato"/>
              <a:ea typeface="Lato"/>
              <a:cs typeface="Lato"/>
              <a:sym typeface="Lato"/>
            </a:endParaRPr>
          </a:p>
          <a:p>
            <a:pPr indent="0" lvl="0" marL="0">
              <a:spcBef>
                <a:spcPts val="0"/>
              </a:spcBef>
              <a:spcAft>
                <a:spcPts val="0"/>
              </a:spcAft>
              <a:buNone/>
            </a:pPr>
            <a:r>
              <a:t/>
            </a:r>
            <a:endParaRPr>
              <a:latin typeface="Lato"/>
              <a:ea typeface="Lato"/>
              <a:cs typeface="Lato"/>
              <a:sym typeface="Lato"/>
            </a:endParaRPr>
          </a:p>
          <a:p>
            <a:pPr indent="0" lvl="0" marL="0">
              <a:spcBef>
                <a:spcPts val="0"/>
              </a:spcBef>
              <a:spcAft>
                <a:spcPts val="0"/>
              </a:spcAft>
              <a:buNone/>
            </a:pPr>
            <a:r>
              <a:rPr lang="en">
                <a:latin typeface="Lato"/>
                <a:ea typeface="Lato"/>
                <a:cs typeface="Lato"/>
                <a:sym typeface="Lato"/>
              </a:rPr>
              <a:t>how to minimize the object function above?</a:t>
            </a:r>
            <a:endParaRPr>
              <a:latin typeface="Lato"/>
              <a:ea typeface="Lato"/>
              <a:cs typeface="Lato"/>
              <a:sym typeface="Lato"/>
            </a:endParaRPr>
          </a:p>
          <a:p>
            <a:pPr indent="457200" lvl="0" marL="0">
              <a:spcBef>
                <a:spcPts val="0"/>
              </a:spcBef>
              <a:spcAft>
                <a:spcPts val="0"/>
              </a:spcAft>
              <a:buNone/>
            </a:pPr>
            <a:r>
              <a:rPr lang="en">
                <a:latin typeface="Lato"/>
                <a:ea typeface="Lato"/>
                <a:cs typeface="Lato"/>
                <a:sym typeface="Lato"/>
              </a:rPr>
              <a:t>- if f is a simple quadratic function</a:t>
            </a:r>
            <a:endParaRPr>
              <a:latin typeface="Lato"/>
              <a:ea typeface="Lato"/>
              <a:cs typeface="Lato"/>
              <a:sym typeface="Lato"/>
            </a:endParaRPr>
          </a:p>
          <a:p>
            <a:pPr indent="457200" lvl="0" marL="0" rtl="0">
              <a:spcBef>
                <a:spcPts val="0"/>
              </a:spcBef>
              <a:spcAft>
                <a:spcPts val="0"/>
              </a:spcAft>
              <a:buNone/>
            </a:pPr>
            <a:r>
              <a:rPr lang="en">
                <a:latin typeface="Lato"/>
                <a:ea typeface="Lato"/>
                <a:cs typeface="Lato"/>
                <a:sym typeface="Lato"/>
              </a:rPr>
              <a:t>- if f is a complex non-convex function: most DL tasks falls into this category.</a:t>
            </a:r>
            <a:endParaRPr>
              <a:latin typeface="Lato"/>
              <a:ea typeface="Lato"/>
              <a:cs typeface="Lato"/>
              <a:sym typeface="Lato"/>
            </a:endParaRPr>
          </a:p>
          <a:p>
            <a:pPr indent="457200" lvl="0" marL="0" rtl="0">
              <a:spcBef>
                <a:spcPts val="0"/>
              </a:spcBef>
              <a:spcAft>
                <a:spcPts val="0"/>
              </a:spcAft>
              <a:buNone/>
            </a:pPr>
            <a:r>
              <a:rPr lang="en">
                <a:latin typeface="Lato"/>
                <a:ea typeface="Lato"/>
                <a:cs typeface="Lato"/>
                <a:sym typeface="Lato"/>
              </a:rPr>
              <a:t>	Solution: </a:t>
            </a:r>
            <a:r>
              <a:rPr lang="en">
                <a:solidFill>
                  <a:srgbClr val="0000FF"/>
                </a:solidFill>
                <a:latin typeface="Lato"/>
                <a:ea typeface="Lato"/>
                <a:cs typeface="Lato"/>
                <a:sym typeface="Lato"/>
              </a:rPr>
              <a:t>(stochastic, </a:t>
            </a:r>
            <a:r>
              <a:rPr lang="en" sz="1000">
                <a:solidFill>
                  <a:srgbClr val="0000FF"/>
                </a:solidFill>
                <a:latin typeface="Lato"/>
                <a:ea typeface="Lato"/>
                <a:cs typeface="Lato"/>
                <a:sym typeface="Lato"/>
              </a:rPr>
              <a:t>why?</a:t>
            </a:r>
            <a:r>
              <a:rPr lang="en">
                <a:solidFill>
                  <a:srgbClr val="0000FF"/>
                </a:solidFill>
                <a:latin typeface="Lato"/>
                <a:ea typeface="Lato"/>
                <a:cs typeface="Lato"/>
                <a:sym typeface="Lato"/>
              </a:rPr>
              <a:t>)</a:t>
            </a:r>
            <a:r>
              <a:rPr lang="en">
                <a:latin typeface="Lato"/>
                <a:ea typeface="Lato"/>
                <a:cs typeface="Lato"/>
                <a:sym typeface="Lato"/>
              </a:rPr>
              <a:t> gradient descent!</a:t>
            </a:r>
            <a:endParaRPr>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729450" y="480450"/>
            <a:ext cx="67335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ML Recap - Loss function</a:t>
            </a:r>
            <a:endParaRPr/>
          </a:p>
        </p:txBody>
      </p:sp>
      <p:pic>
        <p:nvPicPr>
          <p:cNvPr id="273" name="Google Shape;273;p36"/>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274" name="Google Shape;274;p36"/>
          <p:cNvSpPr txBox="1"/>
          <p:nvPr/>
        </p:nvSpPr>
        <p:spPr>
          <a:xfrm>
            <a:off x="729450" y="1444800"/>
            <a:ext cx="4653600" cy="648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300">
                <a:solidFill>
                  <a:srgbClr val="595959"/>
                </a:solidFill>
                <a:latin typeface="Lato"/>
                <a:ea typeface="Lato"/>
                <a:cs typeface="Lato"/>
                <a:sym typeface="Lato"/>
              </a:rPr>
              <a:t>Once upon a time, there is </a:t>
            </a:r>
            <a:r>
              <a:rPr b="1" lang="en" sz="1300">
                <a:solidFill>
                  <a:srgbClr val="595959"/>
                </a:solidFill>
                <a:latin typeface="Lato"/>
                <a:ea typeface="Lato"/>
                <a:cs typeface="Lato"/>
                <a:sym typeface="Lato"/>
              </a:rPr>
              <a:t>a network</a:t>
            </a:r>
            <a:r>
              <a:rPr lang="en" sz="1300">
                <a:solidFill>
                  <a:srgbClr val="595959"/>
                </a:solidFill>
                <a:latin typeface="Lato"/>
                <a:ea typeface="Lato"/>
                <a:cs typeface="Lato"/>
                <a:sym typeface="Lato"/>
              </a:rPr>
              <a:t> whose ultimate goal is to find a set of parameters </a:t>
            </a:r>
            <a:r>
              <a:rPr b="1" i="1" lang="en" sz="1300">
                <a:solidFill>
                  <a:srgbClr val="595959"/>
                </a:solidFill>
                <a:latin typeface="Lato"/>
                <a:ea typeface="Lato"/>
                <a:cs typeface="Lato"/>
                <a:sym typeface="Lato"/>
              </a:rPr>
              <a:t>W</a:t>
            </a:r>
            <a:r>
              <a:rPr lang="en" sz="1300">
                <a:solidFill>
                  <a:srgbClr val="595959"/>
                </a:solidFill>
                <a:latin typeface="Lato"/>
                <a:ea typeface="Lato"/>
                <a:cs typeface="Lato"/>
                <a:sym typeface="Lato"/>
              </a:rPr>
              <a:t> to minimize the following loss:</a:t>
            </a:r>
            <a:endParaRPr sz="1300">
              <a:solidFill>
                <a:srgbClr val="595959"/>
              </a:solidFill>
              <a:latin typeface="Lato"/>
              <a:ea typeface="Lato"/>
              <a:cs typeface="Lato"/>
              <a:sym typeface="Lato"/>
            </a:endParaRPr>
          </a:p>
        </p:txBody>
      </p:sp>
      <p:pic>
        <p:nvPicPr>
          <p:cNvPr descr="Screenshot from 2017-02-08 21:26:04.png" id="275" name="Google Shape;275;p36"/>
          <p:cNvPicPr preferRelativeResize="0"/>
          <p:nvPr/>
        </p:nvPicPr>
        <p:blipFill>
          <a:blip r:embed="rId4">
            <a:alphaModFix/>
          </a:blip>
          <a:stretch>
            <a:fillRect/>
          </a:stretch>
        </p:blipFill>
        <p:spPr>
          <a:xfrm>
            <a:off x="6191074" y="505199"/>
            <a:ext cx="2799775" cy="1425075"/>
          </a:xfrm>
          <a:prstGeom prst="rect">
            <a:avLst/>
          </a:prstGeom>
          <a:noFill/>
          <a:ln>
            <a:noFill/>
          </a:ln>
        </p:spPr>
      </p:pic>
      <p:pic>
        <p:nvPicPr>
          <p:cNvPr id="276" name="Google Shape;276;p36"/>
          <p:cNvPicPr preferRelativeResize="0"/>
          <p:nvPr/>
        </p:nvPicPr>
        <p:blipFill rotWithShape="1">
          <a:blip r:embed="rId5">
            <a:alphaModFix/>
          </a:blip>
          <a:srcRect b="45480" l="0" r="73768" t="0"/>
          <a:stretch/>
        </p:blipFill>
        <p:spPr>
          <a:xfrm>
            <a:off x="2221375" y="2052450"/>
            <a:ext cx="452700" cy="572700"/>
          </a:xfrm>
          <a:prstGeom prst="rect">
            <a:avLst/>
          </a:prstGeom>
          <a:noFill/>
          <a:ln>
            <a:noFill/>
          </a:ln>
        </p:spPr>
      </p:pic>
      <p:pic>
        <p:nvPicPr>
          <p:cNvPr descr="Tex2Img_1486624183.png" id="277" name="Google Shape;277;p36"/>
          <p:cNvPicPr preferRelativeResize="0"/>
          <p:nvPr/>
        </p:nvPicPr>
        <p:blipFill>
          <a:blip r:embed="rId6">
            <a:alphaModFix/>
          </a:blip>
          <a:stretch>
            <a:fillRect/>
          </a:stretch>
        </p:blipFill>
        <p:spPr>
          <a:xfrm>
            <a:off x="2674072" y="2145700"/>
            <a:ext cx="1623400" cy="386175"/>
          </a:xfrm>
          <a:prstGeom prst="rect">
            <a:avLst/>
          </a:prstGeom>
          <a:noFill/>
          <a:ln>
            <a:noFill/>
          </a:ln>
        </p:spPr>
      </p:pic>
      <p:sp>
        <p:nvSpPr>
          <p:cNvPr id="278" name="Google Shape;278;p36"/>
          <p:cNvSpPr txBox="1"/>
          <p:nvPr/>
        </p:nvSpPr>
        <p:spPr>
          <a:xfrm>
            <a:off x="729450" y="2787825"/>
            <a:ext cx="7662000" cy="1469400"/>
          </a:xfrm>
          <a:prstGeom prst="rect">
            <a:avLst/>
          </a:prstGeom>
          <a:noFill/>
          <a:ln>
            <a:noFill/>
          </a:ln>
        </p:spPr>
        <p:txBody>
          <a:bodyPr anchorCtr="0" anchor="ctr" bIns="91425" lIns="91425" spcFirstLastPara="1" rIns="91425" wrap="square" tIns="91425">
            <a:noAutofit/>
          </a:bodyPr>
          <a:lstStyle/>
          <a:p>
            <a:pPr indent="0" lvl="0" marL="0" rtl="0">
              <a:spcBef>
                <a:spcPts val="1000"/>
              </a:spcBef>
              <a:spcAft>
                <a:spcPts val="0"/>
              </a:spcAft>
              <a:buNone/>
            </a:pPr>
            <a:r>
              <a:t/>
            </a:r>
            <a:endParaRPr>
              <a:latin typeface="Lato"/>
              <a:ea typeface="Lato"/>
              <a:cs typeface="Lato"/>
              <a:sym typeface="Lato"/>
            </a:endParaRPr>
          </a:p>
        </p:txBody>
      </p:sp>
      <p:sp>
        <p:nvSpPr>
          <p:cNvPr id="279" name="Google Shape;279;p36"/>
          <p:cNvSpPr txBox="1"/>
          <p:nvPr/>
        </p:nvSpPr>
        <p:spPr>
          <a:xfrm>
            <a:off x="732900" y="2686925"/>
            <a:ext cx="3438300" cy="386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Lato"/>
                <a:ea typeface="Lato"/>
                <a:cs typeface="Lato"/>
                <a:sym typeface="Lato"/>
              </a:rPr>
              <a:t>Actually, the final loss in deep learning is:</a:t>
            </a:r>
            <a:endParaRPr>
              <a:latin typeface="Lato"/>
              <a:ea typeface="Lato"/>
              <a:cs typeface="Lato"/>
              <a:sym typeface="Lato"/>
            </a:endParaRPr>
          </a:p>
          <a:p>
            <a:pPr indent="0" lvl="0" marL="0" rtl="0">
              <a:spcBef>
                <a:spcPts val="0"/>
              </a:spcBef>
              <a:spcAft>
                <a:spcPts val="0"/>
              </a:spcAft>
              <a:buNone/>
            </a:pPr>
            <a:r>
              <a:rPr lang="en">
                <a:latin typeface="Lato"/>
                <a:ea typeface="Lato"/>
                <a:cs typeface="Lato"/>
                <a:sym typeface="Lato"/>
              </a:rPr>
              <a:t> </a:t>
            </a:r>
            <a:endParaRPr>
              <a:latin typeface="Lato"/>
              <a:ea typeface="Lato"/>
              <a:cs typeface="Lato"/>
              <a:sym typeface="Lato"/>
            </a:endParaRPr>
          </a:p>
        </p:txBody>
      </p:sp>
      <p:pic>
        <p:nvPicPr>
          <p:cNvPr id="280" name="Google Shape;280;p36"/>
          <p:cNvPicPr preferRelativeResize="0"/>
          <p:nvPr/>
        </p:nvPicPr>
        <p:blipFill rotWithShape="1">
          <a:blip r:embed="rId7">
            <a:alphaModFix/>
          </a:blip>
          <a:srcRect b="4200" l="0" r="0" t="5071"/>
          <a:stretch/>
        </p:blipFill>
        <p:spPr>
          <a:xfrm>
            <a:off x="2538850" y="3108950"/>
            <a:ext cx="3177951" cy="731525"/>
          </a:xfrm>
          <a:prstGeom prst="rect">
            <a:avLst/>
          </a:prstGeom>
          <a:noFill/>
          <a:ln>
            <a:noFill/>
          </a:ln>
        </p:spPr>
      </p:pic>
      <p:sp>
        <p:nvSpPr>
          <p:cNvPr id="281" name="Google Shape;281;p36"/>
          <p:cNvSpPr txBox="1"/>
          <p:nvPr/>
        </p:nvSpPr>
        <p:spPr>
          <a:xfrm>
            <a:off x="3037675" y="3812325"/>
            <a:ext cx="14850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Lato"/>
                <a:ea typeface="Lato"/>
                <a:cs typeface="Lato"/>
                <a:sym typeface="Lato"/>
              </a:rPr>
              <a:t>data loss: model predictions should match training data</a:t>
            </a:r>
            <a:r>
              <a:rPr lang="en" sz="1000">
                <a:latin typeface="Lato"/>
                <a:ea typeface="Lato"/>
                <a:cs typeface="Lato"/>
                <a:sym typeface="Lato"/>
              </a:rPr>
              <a:t> </a:t>
            </a:r>
            <a:endParaRPr sz="1000">
              <a:latin typeface="Lato"/>
              <a:ea typeface="Lato"/>
              <a:cs typeface="Lato"/>
              <a:sym typeface="Lato"/>
            </a:endParaRPr>
          </a:p>
        </p:txBody>
      </p:sp>
      <p:sp>
        <p:nvSpPr>
          <p:cNvPr id="282" name="Google Shape;282;p36"/>
          <p:cNvSpPr txBox="1"/>
          <p:nvPr/>
        </p:nvSpPr>
        <p:spPr>
          <a:xfrm>
            <a:off x="4706075" y="3812325"/>
            <a:ext cx="14850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Lato"/>
                <a:ea typeface="Lato"/>
                <a:cs typeface="Lato"/>
                <a:sym typeface="Lato"/>
              </a:rPr>
              <a:t>regularization: prevent the model from </a:t>
            </a:r>
            <a:r>
              <a:rPr i="1" lang="en" sz="1000">
                <a:solidFill>
                  <a:srgbClr val="0000FF"/>
                </a:solidFill>
                <a:latin typeface="Lato"/>
                <a:ea typeface="Lato"/>
                <a:cs typeface="Lato"/>
                <a:sym typeface="Lato"/>
              </a:rPr>
              <a:t>doing too well </a:t>
            </a:r>
            <a:r>
              <a:rPr lang="en" sz="1000">
                <a:latin typeface="Lato"/>
                <a:ea typeface="Lato"/>
                <a:cs typeface="Lato"/>
                <a:sym typeface="Lato"/>
              </a:rPr>
              <a:t>on training data</a:t>
            </a:r>
            <a:endParaRPr sz="1000">
              <a:latin typeface="Lato"/>
              <a:ea typeface="Lato"/>
              <a:cs typeface="Lato"/>
              <a:sym typeface="Lato"/>
            </a:endParaRPr>
          </a:p>
        </p:txBody>
      </p:sp>
      <p:pic>
        <p:nvPicPr>
          <p:cNvPr id="283" name="Google Shape;283;p36"/>
          <p:cNvPicPr preferRelativeResize="0"/>
          <p:nvPr/>
        </p:nvPicPr>
        <p:blipFill>
          <a:blip r:embed="rId8">
            <a:alphaModFix/>
          </a:blip>
          <a:stretch>
            <a:fillRect/>
          </a:stretch>
        </p:blipFill>
        <p:spPr>
          <a:xfrm>
            <a:off x="6438300" y="2892388"/>
            <a:ext cx="2305301" cy="12602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7"/>
          <p:cNvSpPr txBox="1"/>
          <p:nvPr>
            <p:ph type="title"/>
          </p:nvPr>
        </p:nvSpPr>
        <p:spPr>
          <a:xfrm>
            <a:off x="729450" y="480450"/>
            <a:ext cx="67335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ML Recap - Loss function</a:t>
            </a:r>
            <a:endParaRPr/>
          </a:p>
        </p:txBody>
      </p:sp>
      <p:pic>
        <p:nvPicPr>
          <p:cNvPr id="289" name="Google Shape;289;p37"/>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290" name="Google Shape;290;p37"/>
          <p:cNvSpPr txBox="1"/>
          <p:nvPr/>
        </p:nvSpPr>
        <p:spPr>
          <a:xfrm>
            <a:off x="789475" y="1371600"/>
            <a:ext cx="6068400" cy="535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If the loss is a multinomial logistic regression:</a:t>
            </a:r>
            <a:endParaRPr>
              <a:latin typeface="Lato"/>
              <a:ea typeface="Lato"/>
              <a:cs typeface="Lato"/>
              <a:sym typeface="Lato"/>
            </a:endParaRPr>
          </a:p>
          <a:p>
            <a:pPr indent="0" lvl="0" marL="0">
              <a:spcBef>
                <a:spcPts val="0"/>
              </a:spcBef>
              <a:spcAft>
                <a:spcPts val="0"/>
              </a:spcAft>
              <a:buNone/>
            </a:pPr>
            <a:r>
              <a:rPr lang="en">
                <a:latin typeface="Lato"/>
                <a:ea typeface="Lato"/>
                <a:cs typeface="Lato"/>
                <a:sym typeface="Lato"/>
              </a:rPr>
              <a:t>the softmax function is:                                                   , the network s= f(x_i; W)</a:t>
            </a:r>
            <a:endParaRPr>
              <a:latin typeface="Lato"/>
              <a:ea typeface="Lato"/>
              <a:cs typeface="Lato"/>
              <a:sym typeface="Lato"/>
            </a:endParaRPr>
          </a:p>
        </p:txBody>
      </p:sp>
      <p:pic>
        <p:nvPicPr>
          <p:cNvPr id="291" name="Google Shape;291;p37"/>
          <p:cNvPicPr preferRelativeResize="0"/>
          <p:nvPr/>
        </p:nvPicPr>
        <p:blipFill rotWithShape="1">
          <a:blip r:embed="rId4">
            <a:alphaModFix/>
          </a:blip>
          <a:srcRect b="53881" l="69272" r="699" t="36054"/>
          <a:stretch/>
        </p:blipFill>
        <p:spPr>
          <a:xfrm>
            <a:off x="4441775" y="1351200"/>
            <a:ext cx="1786249" cy="295075"/>
          </a:xfrm>
          <a:prstGeom prst="rect">
            <a:avLst/>
          </a:prstGeom>
          <a:noFill/>
          <a:ln>
            <a:noFill/>
          </a:ln>
        </p:spPr>
      </p:pic>
      <p:pic>
        <p:nvPicPr>
          <p:cNvPr id="292" name="Google Shape;292;p37"/>
          <p:cNvPicPr preferRelativeResize="0"/>
          <p:nvPr/>
        </p:nvPicPr>
        <p:blipFill rotWithShape="1">
          <a:blip r:embed="rId4">
            <a:alphaModFix/>
          </a:blip>
          <a:srcRect b="66864" l="55046" r="12914" t="21881"/>
          <a:stretch/>
        </p:blipFill>
        <p:spPr>
          <a:xfrm>
            <a:off x="2732374" y="1651625"/>
            <a:ext cx="1704406" cy="295075"/>
          </a:xfrm>
          <a:prstGeom prst="rect">
            <a:avLst/>
          </a:prstGeom>
          <a:noFill/>
          <a:ln>
            <a:noFill/>
          </a:ln>
        </p:spPr>
      </p:pic>
      <p:sp>
        <p:nvSpPr>
          <p:cNvPr id="293" name="Google Shape;293;p37"/>
          <p:cNvSpPr txBox="1"/>
          <p:nvPr/>
        </p:nvSpPr>
        <p:spPr>
          <a:xfrm>
            <a:off x="789475" y="1997075"/>
            <a:ext cx="5183400" cy="37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Lato"/>
                <a:ea typeface="Lato"/>
                <a:cs typeface="Lato"/>
                <a:sym typeface="Lato"/>
              </a:rPr>
              <a:t>Question: compute the loss given the following network output.</a:t>
            </a:r>
            <a:endParaRPr>
              <a:latin typeface="Lato"/>
              <a:ea typeface="Lato"/>
              <a:cs typeface="Lato"/>
              <a:sym typeface="Lato"/>
            </a:endParaRPr>
          </a:p>
        </p:txBody>
      </p:sp>
      <p:pic>
        <p:nvPicPr>
          <p:cNvPr id="294" name="Google Shape;294;p37"/>
          <p:cNvPicPr preferRelativeResize="0"/>
          <p:nvPr/>
        </p:nvPicPr>
        <p:blipFill rotWithShape="1">
          <a:blip r:embed="rId4">
            <a:alphaModFix/>
          </a:blip>
          <a:srcRect b="0" l="0" r="72012" t="17136"/>
          <a:stretch/>
        </p:blipFill>
        <p:spPr>
          <a:xfrm>
            <a:off x="679600" y="2466550"/>
            <a:ext cx="1664876" cy="2429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729450" y="480450"/>
            <a:ext cx="67335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ML Recap - Loss function</a:t>
            </a:r>
            <a:endParaRPr/>
          </a:p>
        </p:txBody>
      </p:sp>
      <p:pic>
        <p:nvPicPr>
          <p:cNvPr id="300" name="Google Shape;300;p38"/>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301" name="Google Shape;301;p38"/>
          <p:cNvSpPr txBox="1"/>
          <p:nvPr/>
        </p:nvSpPr>
        <p:spPr>
          <a:xfrm>
            <a:off x="789475" y="1371600"/>
            <a:ext cx="6068400" cy="53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Lato"/>
                <a:ea typeface="Lato"/>
                <a:cs typeface="Lato"/>
                <a:sym typeface="Lato"/>
              </a:rPr>
              <a:t>If the loss is a multinomial logistic regression:</a:t>
            </a:r>
            <a:endParaRPr>
              <a:latin typeface="Lato"/>
              <a:ea typeface="Lato"/>
              <a:cs typeface="Lato"/>
              <a:sym typeface="Lato"/>
            </a:endParaRPr>
          </a:p>
          <a:p>
            <a:pPr indent="0" lvl="0" marL="0" rtl="0">
              <a:spcBef>
                <a:spcPts val="0"/>
              </a:spcBef>
              <a:spcAft>
                <a:spcPts val="0"/>
              </a:spcAft>
              <a:buNone/>
            </a:pPr>
            <a:r>
              <a:rPr lang="en">
                <a:latin typeface="Lato"/>
                <a:ea typeface="Lato"/>
                <a:cs typeface="Lato"/>
                <a:sym typeface="Lato"/>
              </a:rPr>
              <a:t>the softmax function is:                                                   , the network s= f(x_i; W)</a:t>
            </a:r>
            <a:endParaRPr>
              <a:latin typeface="Lato"/>
              <a:ea typeface="Lato"/>
              <a:cs typeface="Lato"/>
              <a:sym typeface="Lato"/>
            </a:endParaRPr>
          </a:p>
        </p:txBody>
      </p:sp>
      <p:pic>
        <p:nvPicPr>
          <p:cNvPr id="302" name="Google Shape;302;p38"/>
          <p:cNvPicPr preferRelativeResize="0"/>
          <p:nvPr/>
        </p:nvPicPr>
        <p:blipFill rotWithShape="1">
          <a:blip r:embed="rId4">
            <a:alphaModFix/>
          </a:blip>
          <a:srcRect b="0" l="28402" r="855" t="34507"/>
          <a:stretch/>
        </p:blipFill>
        <p:spPr>
          <a:xfrm>
            <a:off x="2378750" y="2975825"/>
            <a:ext cx="4208126" cy="1920099"/>
          </a:xfrm>
          <a:prstGeom prst="rect">
            <a:avLst/>
          </a:prstGeom>
          <a:noFill/>
          <a:ln>
            <a:noFill/>
          </a:ln>
        </p:spPr>
      </p:pic>
      <p:pic>
        <p:nvPicPr>
          <p:cNvPr id="303" name="Google Shape;303;p38"/>
          <p:cNvPicPr preferRelativeResize="0"/>
          <p:nvPr/>
        </p:nvPicPr>
        <p:blipFill rotWithShape="1">
          <a:blip r:embed="rId4">
            <a:alphaModFix/>
          </a:blip>
          <a:srcRect b="53881" l="69272" r="699" t="36054"/>
          <a:stretch/>
        </p:blipFill>
        <p:spPr>
          <a:xfrm>
            <a:off x="4441775" y="1351200"/>
            <a:ext cx="1786249" cy="295075"/>
          </a:xfrm>
          <a:prstGeom prst="rect">
            <a:avLst/>
          </a:prstGeom>
          <a:noFill/>
          <a:ln>
            <a:noFill/>
          </a:ln>
        </p:spPr>
      </p:pic>
      <p:pic>
        <p:nvPicPr>
          <p:cNvPr id="304" name="Google Shape;304;p38"/>
          <p:cNvPicPr preferRelativeResize="0"/>
          <p:nvPr/>
        </p:nvPicPr>
        <p:blipFill rotWithShape="1">
          <a:blip r:embed="rId4">
            <a:alphaModFix/>
          </a:blip>
          <a:srcRect b="66864" l="55046" r="12914" t="21881"/>
          <a:stretch/>
        </p:blipFill>
        <p:spPr>
          <a:xfrm>
            <a:off x="2732374" y="1651625"/>
            <a:ext cx="1704406" cy="295075"/>
          </a:xfrm>
          <a:prstGeom prst="rect">
            <a:avLst/>
          </a:prstGeom>
          <a:noFill/>
          <a:ln>
            <a:noFill/>
          </a:ln>
        </p:spPr>
      </p:pic>
      <p:sp>
        <p:nvSpPr>
          <p:cNvPr id="305" name="Google Shape;305;p38"/>
          <p:cNvSpPr txBox="1"/>
          <p:nvPr/>
        </p:nvSpPr>
        <p:spPr>
          <a:xfrm>
            <a:off x="789475" y="1997075"/>
            <a:ext cx="5183400" cy="379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Lato"/>
                <a:ea typeface="Lato"/>
                <a:cs typeface="Lato"/>
                <a:sym typeface="Lato"/>
              </a:rPr>
              <a:t>Question: compute the loss given the following network output.</a:t>
            </a:r>
            <a:endParaRPr>
              <a:latin typeface="Lato"/>
              <a:ea typeface="Lato"/>
              <a:cs typeface="Lato"/>
              <a:sym typeface="Lato"/>
            </a:endParaRPr>
          </a:p>
        </p:txBody>
      </p:sp>
      <p:pic>
        <p:nvPicPr>
          <p:cNvPr id="306" name="Google Shape;306;p38"/>
          <p:cNvPicPr preferRelativeResize="0"/>
          <p:nvPr/>
        </p:nvPicPr>
        <p:blipFill rotWithShape="1">
          <a:blip r:embed="rId4">
            <a:alphaModFix/>
          </a:blip>
          <a:srcRect b="0" l="0" r="72012" t="17136"/>
          <a:stretch/>
        </p:blipFill>
        <p:spPr>
          <a:xfrm>
            <a:off x="679600" y="2466550"/>
            <a:ext cx="1664876" cy="2429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9"/>
          <p:cNvSpPr txBox="1"/>
          <p:nvPr>
            <p:ph type="title"/>
          </p:nvPr>
        </p:nvSpPr>
        <p:spPr>
          <a:xfrm>
            <a:off x="729450" y="480450"/>
            <a:ext cx="67335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ML Recap - Summary till now</a:t>
            </a:r>
            <a:endParaRPr/>
          </a:p>
        </p:txBody>
      </p:sp>
      <p:pic>
        <p:nvPicPr>
          <p:cNvPr id="312" name="Google Shape;312;p39"/>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313" name="Google Shape;313;p39"/>
          <p:cNvSpPr txBox="1"/>
          <p:nvPr/>
        </p:nvSpPr>
        <p:spPr>
          <a:xfrm>
            <a:off x="817175" y="3923400"/>
            <a:ext cx="2619900" cy="374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666666"/>
                </a:solidFill>
                <a:latin typeface="Lato"/>
                <a:ea typeface="Lato"/>
                <a:cs typeface="Lato"/>
                <a:sym typeface="Lato"/>
              </a:rPr>
              <a:t>"i" is the index of data samples.</a:t>
            </a:r>
            <a:endParaRPr>
              <a:solidFill>
                <a:srgbClr val="666666"/>
              </a:solidFill>
              <a:latin typeface="Lato"/>
              <a:ea typeface="Lato"/>
              <a:cs typeface="Lato"/>
              <a:sym typeface="Lato"/>
            </a:endParaRPr>
          </a:p>
        </p:txBody>
      </p:sp>
      <p:pic>
        <p:nvPicPr>
          <p:cNvPr id="314" name="Google Shape;314;p39"/>
          <p:cNvPicPr preferRelativeResize="0"/>
          <p:nvPr/>
        </p:nvPicPr>
        <p:blipFill>
          <a:blip r:embed="rId4">
            <a:alphaModFix/>
          </a:blip>
          <a:stretch>
            <a:fillRect/>
          </a:stretch>
        </p:blipFill>
        <p:spPr>
          <a:xfrm>
            <a:off x="777300" y="1478175"/>
            <a:ext cx="6327901" cy="250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0"/>
          <p:cNvSpPr txBox="1"/>
          <p:nvPr>
            <p:ph type="title"/>
          </p:nvPr>
        </p:nvSpPr>
        <p:spPr>
          <a:xfrm>
            <a:off x="729450" y="480450"/>
            <a:ext cx="67335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ML Recap - Gradient descent</a:t>
            </a:r>
            <a:endParaRPr/>
          </a:p>
        </p:txBody>
      </p:sp>
      <p:pic>
        <p:nvPicPr>
          <p:cNvPr id="320" name="Google Shape;320;p40"/>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321" name="Google Shape;321;p40"/>
          <p:cNvSpPr txBox="1"/>
          <p:nvPr/>
        </p:nvSpPr>
        <p:spPr>
          <a:xfrm>
            <a:off x="729450" y="1444800"/>
            <a:ext cx="4653600" cy="648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300">
                <a:solidFill>
                  <a:srgbClr val="595959"/>
                </a:solidFill>
                <a:latin typeface="Lato"/>
                <a:ea typeface="Lato"/>
                <a:cs typeface="Lato"/>
                <a:sym typeface="Lato"/>
              </a:rPr>
              <a:t>Once upon a time, there is </a:t>
            </a:r>
            <a:r>
              <a:rPr b="1" lang="en" sz="1300">
                <a:solidFill>
                  <a:srgbClr val="595959"/>
                </a:solidFill>
                <a:latin typeface="Lato"/>
                <a:ea typeface="Lato"/>
                <a:cs typeface="Lato"/>
                <a:sym typeface="Lato"/>
              </a:rPr>
              <a:t>a network</a:t>
            </a:r>
            <a:r>
              <a:rPr lang="en" sz="1300">
                <a:solidFill>
                  <a:srgbClr val="595959"/>
                </a:solidFill>
                <a:latin typeface="Lato"/>
                <a:ea typeface="Lato"/>
                <a:cs typeface="Lato"/>
                <a:sym typeface="Lato"/>
              </a:rPr>
              <a:t> whose ultimate goal is to find a set of parameters </a:t>
            </a:r>
            <a:r>
              <a:rPr b="1" i="1" lang="en" sz="1300">
                <a:solidFill>
                  <a:srgbClr val="595959"/>
                </a:solidFill>
                <a:latin typeface="Lato"/>
                <a:ea typeface="Lato"/>
                <a:cs typeface="Lato"/>
                <a:sym typeface="Lato"/>
              </a:rPr>
              <a:t>W</a:t>
            </a:r>
            <a:r>
              <a:rPr lang="en" sz="1300">
                <a:solidFill>
                  <a:srgbClr val="595959"/>
                </a:solidFill>
                <a:latin typeface="Lato"/>
                <a:ea typeface="Lato"/>
                <a:cs typeface="Lato"/>
                <a:sym typeface="Lato"/>
              </a:rPr>
              <a:t> to minimize the following loss:</a:t>
            </a:r>
            <a:endParaRPr sz="1300">
              <a:solidFill>
                <a:srgbClr val="595959"/>
              </a:solidFill>
              <a:latin typeface="Lato"/>
              <a:ea typeface="Lato"/>
              <a:cs typeface="Lato"/>
              <a:sym typeface="Lato"/>
            </a:endParaRPr>
          </a:p>
        </p:txBody>
      </p:sp>
      <p:pic>
        <p:nvPicPr>
          <p:cNvPr descr="Screenshot from 2017-02-08 21:26:04.png" id="322" name="Google Shape;322;p40"/>
          <p:cNvPicPr preferRelativeResize="0"/>
          <p:nvPr/>
        </p:nvPicPr>
        <p:blipFill>
          <a:blip r:embed="rId4">
            <a:alphaModFix/>
          </a:blip>
          <a:stretch>
            <a:fillRect/>
          </a:stretch>
        </p:blipFill>
        <p:spPr>
          <a:xfrm>
            <a:off x="6191074" y="505199"/>
            <a:ext cx="2799775" cy="1425075"/>
          </a:xfrm>
          <a:prstGeom prst="rect">
            <a:avLst/>
          </a:prstGeom>
          <a:noFill/>
          <a:ln>
            <a:noFill/>
          </a:ln>
        </p:spPr>
      </p:pic>
      <p:pic>
        <p:nvPicPr>
          <p:cNvPr id="323" name="Google Shape;323;p40"/>
          <p:cNvPicPr preferRelativeResize="0"/>
          <p:nvPr/>
        </p:nvPicPr>
        <p:blipFill rotWithShape="1">
          <a:blip r:embed="rId5">
            <a:alphaModFix/>
          </a:blip>
          <a:srcRect b="45480" l="0" r="73768" t="0"/>
          <a:stretch/>
        </p:blipFill>
        <p:spPr>
          <a:xfrm>
            <a:off x="2221375" y="2052450"/>
            <a:ext cx="452700" cy="572700"/>
          </a:xfrm>
          <a:prstGeom prst="rect">
            <a:avLst/>
          </a:prstGeom>
          <a:noFill/>
          <a:ln>
            <a:noFill/>
          </a:ln>
        </p:spPr>
      </p:pic>
      <p:pic>
        <p:nvPicPr>
          <p:cNvPr descr="Tex2Img_1486624183.png" id="324" name="Google Shape;324;p40"/>
          <p:cNvPicPr preferRelativeResize="0"/>
          <p:nvPr/>
        </p:nvPicPr>
        <p:blipFill>
          <a:blip r:embed="rId6">
            <a:alphaModFix/>
          </a:blip>
          <a:stretch>
            <a:fillRect/>
          </a:stretch>
        </p:blipFill>
        <p:spPr>
          <a:xfrm>
            <a:off x="2674072" y="2145700"/>
            <a:ext cx="1623400" cy="386175"/>
          </a:xfrm>
          <a:prstGeom prst="rect">
            <a:avLst/>
          </a:prstGeom>
          <a:noFill/>
          <a:ln>
            <a:noFill/>
          </a:ln>
        </p:spPr>
      </p:pic>
      <p:sp>
        <p:nvSpPr>
          <p:cNvPr id="325" name="Google Shape;325;p40"/>
          <p:cNvSpPr txBox="1"/>
          <p:nvPr/>
        </p:nvSpPr>
        <p:spPr>
          <a:xfrm>
            <a:off x="729450" y="2787825"/>
            <a:ext cx="7662000" cy="1469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latin typeface="Lato"/>
                <a:ea typeface="Lato"/>
                <a:cs typeface="Lato"/>
                <a:sym typeface="Lato"/>
              </a:rPr>
              <a:t>The network</a:t>
            </a:r>
            <a:r>
              <a:rPr lang="en">
                <a:latin typeface="Lato"/>
                <a:ea typeface="Lato"/>
                <a:cs typeface="Lato"/>
                <a:sym typeface="Lato"/>
              </a:rPr>
              <a:t> - </a:t>
            </a:r>
            <a:r>
              <a:rPr lang="en" sz="1000">
                <a:latin typeface="Lato"/>
                <a:ea typeface="Lato"/>
                <a:cs typeface="Lato"/>
                <a:sym typeface="Lato"/>
              </a:rPr>
              <a:t>called neural network (</a:t>
            </a:r>
            <a:r>
              <a:rPr lang="en" sz="1000">
                <a:solidFill>
                  <a:srgbClr val="0000FF"/>
                </a:solidFill>
                <a:latin typeface="Lato"/>
                <a:ea typeface="Lato"/>
                <a:cs typeface="Lato"/>
                <a:sym typeface="Lato"/>
              </a:rPr>
              <a:t>deep learning)</a:t>
            </a:r>
            <a:r>
              <a:rPr lang="en" sz="1000">
                <a:latin typeface="Lato"/>
                <a:ea typeface="Lato"/>
                <a:cs typeface="Lato"/>
                <a:sym typeface="Lato"/>
              </a:rPr>
              <a:t> </a:t>
            </a:r>
            <a:r>
              <a:rPr lang="en">
                <a:latin typeface="Lato"/>
                <a:ea typeface="Lato"/>
                <a:cs typeface="Lato"/>
                <a:sym typeface="Lato"/>
              </a:rPr>
              <a:t>- given input x, it will generate some vectorized outputs via a network </a:t>
            </a:r>
            <a:r>
              <a:rPr i="1" lang="en">
                <a:latin typeface="Lato"/>
                <a:ea typeface="Lato"/>
                <a:cs typeface="Lato"/>
                <a:sym typeface="Lato"/>
              </a:rPr>
              <a:t>f(x,W)</a:t>
            </a:r>
            <a:r>
              <a:rPr lang="en">
                <a:latin typeface="Lato"/>
                <a:ea typeface="Lato"/>
                <a:cs typeface="Lato"/>
                <a:sym typeface="Lato"/>
              </a:rPr>
              <a:t>, the form of </a:t>
            </a:r>
            <a:r>
              <a:rPr b="1" i="1" lang="en">
                <a:latin typeface="Lato"/>
                <a:ea typeface="Lato"/>
                <a:cs typeface="Lato"/>
                <a:sym typeface="Lato"/>
              </a:rPr>
              <a:t>f </a:t>
            </a:r>
            <a:r>
              <a:rPr lang="en">
                <a:latin typeface="Lato"/>
                <a:ea typeface="Lato"/>
                <a:cs typeface="Lato"/>
                <a:sym typeface="Lato"/>
              </a:rPr>
              <a:t>can be various, e.g., </a:t>
            </a:r>
            <a:r>
              <a:rPr b="1" i="1" lang="en">
                <a:latin typeface="Lato"/>
                <a:ea typeface="Lato"/>
                <a:cs typeface="Lato"/>
                <a:sym typeface="Lato"/>
              </a:rPr>
              <a:t>f = Wx</a:t>
            </a:r>
            <a:r>
              <a:rPr lang="en">
                <a:latin typeface="Lato"/>
                <a:ea typeface="Lato"/>
                <a:cs typeface="Lato"/>
                <a:sym typeface="Lato"/>
              </a:rPr>
              <a:t> being the linear operation.</a:t>
            </a:r>
            <a:endParaRPr>
              <a:latin typeface="Lato"/>
              <a:ea typeface="Lato"/>
              <a:cs typeface="Lato"/>
              <a:sym typeface="Lato"/>
            </a:endParaRPr>
          </a:p>
          <a:p>
            <a:pPr indent="0" lvl="0" marL="0" rtl="0">
              <a:spcBef>
                <a:spcPts val="0"/>
              </a:spcBef>
              <a:spcAft>
                <a:spcPts val="0"/>
              </a:spcAft>
              <a:buNone/>
            </a:pPr>
            <a:r>
              <a:t/>
            </a:r>
            <a:endParaRPr>
              <a:latin typeface="Lato"/>
              <a:ea typeface="Lato"/>
              <a:cs typeface="Lato"/>
              <a:sym typeface="Lato"/>
            </a:endParaRPr>
          </a:p>
          <a:p>
            <a:pPr indent="0" lvl="0" marL="0" rtl="0">
              <a:spcBef>
                <a:spcPts val="0"/>
              </a:spcBef>
              <a:spcAft>
                <a:spcPts val="0"/>
              </a:spcAft>
              <a:buNone/>
            </a:pPr>
            <a:r>
              <a:rPr lang="en">
                <a:solidFill>
                  <a:srgbClr val="0000FF"/>
                </a:solidFill>
                <a:latin typeface="Lato"/>
                <a:ea typeface="Lato"/>
                <a:cs typeface="Lato"/>
                <a:sym typeface="Lato"/>
              </a:rPr>
              <a:t>H</a:t>
            </a:r>
            <a:r>
              <a:rPr lang="en">
                <a:solidFill>
                  <a:srgbClr val="0000FF"/>
                </a:solidFill>
                <a:latin typeface="Lato"/>
                <a:ea typeface="Lato"/>
                <a:cs typeface="Lato"/>
                <a:sym typeface="Lato"/>
              </a:rPr>
              <a:t>ow to find the optimal W (update the network parameters)?</a:t>
            </a:r>
            <a:endParaRPr>
              <a:solidFill>
                <a:srgbClr val="0000FF"/>
              </a:solidFill>
              <a:latin typeface="Lato"/>
              <a:ea typeface="Lato"/>
              <a:cs typeface="Lato"/>
              <a:sym typeface="Lato"/>
            </a:endParaRPr>
          </a:p>
          <a:p>
            <a:pPr indent="0" lvl="0" marL="0" rtl="0">
              <a:spcBef>
                <a:spcPts val="1000"/>
              </a:spcBef>
              <a:spcAft>
                <a:spcPts val="0"/>
              </a:spcAft>
              <a:buNone/>
            </a:pPr>
            <a:r>
              <a:rPr lang="en">
                <a:solidFill>
                  <a:srgbClr val="0000FF"/>
                </a:solidFill>
                <a:latin typeface="Lato"/>
                <a:ea typeface="Lato"/>
                <a:cs typeface="Lato"/>
                <a:sym typeface="Lato"/>
              </a:rPr>
              <a:t>Gradient descent!</a:t>
            </a:r>
            <a:endParaRPr>
              <a:solidFill>
                <a:srgbClr val="0000FF"/>
              </a:solidFill>
              <a:latin typeface="Lato"/>
              <a:ea typeface="Lato"/>
              <a:cs typeface="Lato"/>
              <a:sym typeface="Lato"/>
            </a:endParaRPr>
          </a:p>
          <a:p>
            <a:pPr indent="0" lvl="0" marL="0" rtl="0">
              <a:spcBef>
                <a:spcPts val="1000"/>
              </a:spcBef>
              <a:spcAft>
                <a:spcPts val="0"/>
              </a:spcAft>
              <a:buNone/>
            </a:pPr>
            <a:r>
              <a:t/>
            </a:r>
            <a:endParaRPr>
              <a:latin typeface="Lato"/>
              <a:ea typeface="Lato"/>
              <a:cs typeface="Lato"/>
              <a:sym typeface="Lato"/>
            </a:endParaRPr>
          </a:p>
        </p:txBody>
      </p:sp>
      <p:pic>
        <p:nvPicPr>
          <p:cNvPr id="326" name="Google Shape;326;p40"/>
          <p:cNvPicPr preferRelativeResize="0"/>
          <p:nvPr/>
        </p:nvPicPr>
        <p:blipFill rotWithShape="1">
          <a:blip r:embed="rId5">
            <a:alphaModFix/>
          </a:blip>
          <a:srcRect b="0" l="16867" r="14535" t="51035"/>
          <a:stretch/>
        </p:blipFill>
        <p:spPr>
          <a:xfrm>
            <a:off x="2333250" y="3643825"/>
            <a:ext cx="1183800" cy="514350"/>
          </a:xfrm>
          <a:prstGeom prst="rect">
            <a:avLst/>
          </a:prstGeom>
          <a:noFill/>
          <a:ln cap="flat" cmpd="sng" w="28575">
            <a:solidFill>
              <a:srgbClr val="0000FF"/>
            </a:solidFill>
            <a:prstDash val="solid"/>
            <a:round/>
            <a:headEnd len="sm" w="sm" type="none"/>
            <a:tailEnd len="sm" w="sm" type="none"/>
          </a:ln>
        </p:spPr>
      </p:pic>
      <p:sp>
        <p:nvSpPr>
          <p:cNvPr id="327" name="Google Shape;327;p40"/>
          <p:cNvSpPr txBox="1"/>
          <p:nvPr/>
        </p:nvSpPr>
        <p:spPr>
          <a:xfrm>
            <a:off x="732900" y="4326175"/>
            <a:ext cx="6563400" cy="514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Lato"/>
                <a:ea typeface="Lato"/>
                <a:cs typeface="Lato"/>
                <a:sym typeface="Lato"/>
              </a:rPr>
              <a:t>How to compute the gradient w.r.t loss</a:t>
            </a:r>
            <a:r>
              <a:rPr lang="en">
                <a:solidFill>
                  <a:srgbClr val="666666"/>
                </a:solidFill>
                <a:latin typeface="Lato"/>
                <a:ea typeface="Lato"/>
                <a:cs typeface="Lato"/>
                <a:sym typeface="Lato"/>
              </a:rPr>
              <a:t> is the core/key in DL. </a:t>
            </a:r>
            <a:endParaRPr>
              <a:solidFill>
                <a:srgbClr val="666666"/>
              </a:solidFill>
              <a:latin typeface="Lato"/>
              <a:ea typeface="Lato"/>
              <a:cs typeface="Lato"/>
              <a:sym typeface="Lato"/>
            </a:endParaRPr>
          </a:p>
          <a:p>
            <a:pPr indent="0" lvl="0" marL="0" rtl="0">
              <a:spcBef>
                <a:spcPts val="0"/>
              </a:spcBef>
              <a:spcAft>
                <a:spcPts val="0"/>
              </a:spcAft>
              <a:buNone/>
            </a:pPr>
            <a:r>
              <a:rPr lang="en">
                <a:solidFill>
                  <a:srgbClr val="666666"/>
                </a:solidFill>
                <a:latin typeface="Lato"/>
                <a:ea typeface="Lato"/>
                <a:cs typeface="Lato"/>
                <a:sym typeface="Lato"/>
              </a:rPr>
              <a:t>Professionals should be super, super, and super crystal about this.</a:t>
            </a:r>
            <a:endParaRPr>
              <a:solidFill>
                <a:srgbClr val="666666"/>
              </a:solidFill>
              <a:latin typeface="Lato"/>
              <a:ea typeface="Lato"/>
              <a:cs typeface="Lato"/>
              <a:sym typeface="Lato"/>
            </a:endParaRPr>
          </a:p>
        </p:txBody>
      </p:sp>
      <p:sp>
        <p:nvSpPr>
          <p:cNvPr id="328" name="Google Shape;328;p40"/>
          <p:cNvSpPr txBox="1"/>
          <p:nvPr/>
        </p:nvSpPr>
        <p:spPr>
          <a:xfrm>
            <a:off x="3628650" y="3705250"/>
            <a:ext cx="1754400" cy="239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666666"/>
                </a:solidFill>
                <a:latin typeface="Lato"/>
                <a:ea typeface="Lato"/>
                <a:cs typeface="Lato"/>
                <a:sym typeface="Lato"/>
              </a:rPr>
              <a:t>\alpha is learning rate</a:t>
            </a:r>
            <a:endParaRPr sz="1000">
              <a:solidFill>
                <a:srgbClr val="666666"/>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1"/>
          <p:cNvSpPr txBox="1"/>
          <p:nvPr>
            <p:ph type="title"/>
          </p:nvPr>
        </p:nvSpPr>
        <p:spPr>
          <a:xfrm>
            <a:off x="729450" y="480450"/>
            <a:ext cx="67335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ML Recap - Compute</a:t>
            </a:r>
            <a:endParaRPr/>
          </a:p>
        </p:txBody>
      </p:sp>
      <p:pic>
        <p:nvPicPr>
          <p:cNvPr id="334" name="Google Shape;334;p41"/>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335" name="Google Shape;335;p41"/>
          <p:cNvSpPr txBox="1"/>
          <p:nvPr/>
        </p:nvSpPr>
        <p:spPr>
          <a:xfrm>
            <a:off x="729450" y="1292400"/>
            <a:ext cx="4653600" cy="406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300">
                <a:solidFill>
                  <a:srgbClr val="595959"/>
                </a:solidFill>
                <a:latin typeface="Lato"/>
                <a:ea typeface="Lato"/>
                <a:cs typeface="Lato"/>
                <a:sym typeface="Lato"/>
              </a:rPr>
              <a:t>Short answer to compute the gradient: chain rule.</a:t>
            </a:r>
            <a:endParaRPr sz="1300">
              <a:solidFill>
                <a:srgbClr val="595959"/>
              </a:solidFill>
              <a:latin typeface="Lato"/>
              <a:ea typeface="Lato"/>
              <a:cs typeface="Lato"/>
              <a:sym typeface="Lato"/>
            </a:endParaRPr>
          </a:p>
        </p:txBody>
      </p:sp>
      <p:pic>
        <p:nvPicPr>
          <p:cNvPr id="336" name="Google Shape;336;p41"/>
          <p:cNvPicPr preferRelativeResize="0"/>
          <p:nvPr/>
        </p:nvPicPr>
        <p:blipFill rotWithShape="1">
          <a:blip r:embed="rId4">
            <a:alphaModFix/>
          </a:blip>
          <a:srcRect b="0" l="66346" r="14534" t="51049"/>
          <a:stretch/>
        </p:blipFill>
        <p:spPr>
          <a:xfrm>
            <a:off x="4239700" y="505200"/>
            <a:ext cx="452700" cy="705496"/>
          </a:xfrm>
          <a:prstGeom prst="rect">
            <a:avLst/>
          </a:prstGeom>
          <a:noFill/>
          <a:ln>
            <a:noFill/>
          </a:ln>
        </p:spPr>
      </p:pic>
      <p:sp>
        <p:nvSpPr>
          <p:cNvPr id="337" name="Google Shape;337;p41"/>
          <p:cNvSpPr txBox="1"/>
          <p:nvPr/>
        </p:nvSpPr>
        <p:spPr>
          <a:xfrm>
            <a:off x="729450" y="1540500"/>
            <a:ext cx="3824100" cy="2151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300">
                <a:latin typeface="Lato"/>
                <a:ea typeface="Lato"/>
                <a:cs typeface="Lato"/>
                <a:sym typeface="Lato"/>
              </a:rPr>
              <a:t>Backpropagation: a simple and important example.</a:t>
            </a:r>
            <a:endParaRPr sz="1300">
              <a:latin typeface="Lato"/>
              <a:ea typeface="Lato"/>
              <a:cs typeface="Lato"/>
              <a:sym typeface="Lato"/>
            </a:endParaRPr>
          </a:p>
          <a:p>
            <a:pPr indent="0" lvl="0" marL="0" rtl="0">
              <a:lnSpc>
                <a:spcPct val="115000"/>
              </a:lnSpc>
              <a:spcBef>
                <a:spcPts val="1600"/>
              </a:spcBef>
              <a:spcAft>
                <a:spcPts val="0"/>
              </a:spcAft>
              <a:buNone/>
            </a:pPr>
            <a:r>
              <a:t/>
            </a:r>
            <a:endParaRPr sz="1300">
              <a:latin typeface="Lato"/>
              <a:ea typeface="Lato"/>
              <a:cs typeface="Lato"/>
              <a:sym typeface="Lato"/>
            </a:endParaRPr>
          </a:p>
          <a:p>
            <a:pPr indent="0" lvl="0" marL="0" rtl="0">
              <a:lnSpc>
                <a:spcPct val="115000"/>
              </a:lnSpc>
              <a:spcBef>
                <a:spcPts val="1600"/>
              </a:spcBef>
              <a:spcAft>
                <a:spcPts val="1600"/>
              </a:spcAft>
              <a:buNone/>
            </a:pPr>
            <a:r>
              <a:rPr lang="en" sz="1300">
                <a:latin typeface="Lato"/>
                <a:ea typeface="Lato"/>
                <a:cs typeface="Lato"/>
                <a:sym typeface="Lato"/>
              </a:rPr>
              <a:t>given x = -2, y = 5, z = -4, how to compute the gradient w.r.t. each variable?</a:t>
            </a:r>
            <a:endParaRPr sz="1300">
              <a:latin typeface="Lato"/>
              <a:ea typeface="Lato"/>
              <a:cs typeface="Lato"/>
              <a:sym typeface="Lato"/>
            </a:endParaRPr>
          </a:p>
        </p:txBody>
      </p:sp>
      <p:pic>
        <p:nvPicPr>
          <p:cNvPr id="338" name="Google Shape;338;p41"/>
          <p:cNvPicPr preferRelativeResize="0"/>
          <p:nvPr/>
        </p:nvPicPr>
        <p:blipFill>
          <a:blip r:embed="rId5">
            <a:alphaModFix/>
          </a:blip>
          <a:stretch>
            <a:fillRect/>
          </a:stretch>
        </p:blipFill>
        <p:spPr>
          <a:xfrm>
            <a:off x="1324650" y="1946700"/>
            <a:ext cx="2024116" cy="329950"/>
          </a:xfrm>
          <a:prstGeom prst="rect">
            <a:avLst/>
          </a:prstGeom>
          <a:noFill/>
          <a:ln>
            <a:noFill/>
          </a:ln>
        </p:spPr>
      </p:pic>
      <p:pic>
        <p:nvPicPr>
          <p:cNvPr id="339" name="Google Shape;339;p41"/>
          <p:cNvPicPr preferRelativeResize="0"/>
          <p:nvPr/>
        </p:nvPicPr>
        <p:blipFill>
          <a:blip r:embed="rId6">
            <a:alphaModFix/>
          </a:blip>
          <a:stretch>
            <a:fillRect/>
          </a:stretch>
        </p:blipFill>
        <p:spPr>
          <a:xfrm>
            <a:off x="4299125" y="1975350"/>
            <a:ext cx="3444325" cy="165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779650"/>
            <a:ext cx="7688400" cy="151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All the applications you just watched are boosted </a:t>
            </a:r>
            <a:endParaRPr/>
          </a:p>
          <a:p>
            <a:pPr indent="0" lvl="0" marL="0" rtl="0">
              <a:spcBef>
                <a:spcPts val="0"/>
              </a:spcBef>
              <a:spcAft>
                <a:spcPts val="0"/>
              </a:spcAft>
              <a:buNone/>
            </a:pPr>
            <a:r>
              <a:rPr lang="en"/>
              <a:t>by DEEP LEARNING!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2"/>
          <p:cNvSpPr txBox="1"/>
          <p:nvPr>
            <p:ph type="title"/>
          </p:nvPr>
        </p:nvSpPr>
        <p:spPr>
          <a:xfrm>
            <a:off x="729450" y="480450"/>
            <a:ext cx="67335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ML Recap - Compute</a:t>
            </a:r>
            <a:endParaRPr/>
          </a:p>
        </p:txBody>
      </p:sp>
      <p:pic>
        <p:nvPicPr>
          <p:cNvPr id="345" name="Google Shape;345;p42"/>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346" name="Google Shape;346;p42"/>
          <p:cNvPicPr preferRelativeResize="0"/>
          <p:nvPr/>
        </p:nvPicPr>
        <p:blipFill rotWithShape="1">
          <a:blip r:embed="rId4">
            <a:alphaModFix/>
          </a:blip>
          <a:srcRect b="0" l="66346" r="14534" t="51049"/>
          <a:stretch/>
        </p:blipFill>
        <p:spPr>
          <a:xfrm>
            <a:off x="4239700" y="505200"/>
            <a:ext cx="452700" cy="705496"/>
          </a:xfrm>
          <a:prstGeom prst="rect">
            <a:avLst/>
          </a:prstGeom>
          <a:noFill/>
          <a:ln>
            <a:noFill/>
          </a:ln>
        </p:spPr>
      </p:pic>
      <p:pic>
        <p:nvPicPr>
          <p:cNvPr id="347" name="Google Shape;347;p42"/>
          <p:cNvPicPr preferRelativeResize="0"/>
          <p:nvPr/>
        </p:nvPicPr>
        <p:blipFill>
          <a:blip r:embed="rId5">
            <a:alphaModFix/>
          </a:blip>
          <a:stretch>
            <a:fillRect/>
          </a:stretch>
        </p:blipFill>
        <p:spPr>
          <a:xfrm>
            <a:off x="837325" y="1418021"/>
            <a:ext cx="5908375" cy="275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3"/>
          <p:cNvSpPr txBox="1"/>
          <p:nvPr>
            <p:ph type="title"/>
          </p:nvPr>
        </p:nvSpPr>
        <p:spPr>
          <a:xfrm>
            <a:off x="729450" y="480450"/>
            <a:ext cx="67335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ML Recap - Compute</a:t>
            </a:r>
            <a:endParaRPr/>
          </a:p>
        </p:txBody>
      </p:sp>
      <p:pic>
        <p:nvPicPr>
          <p:cNvPr id="353" name="Google Shape;353;p43"/>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354" name="Google Shape;354;p43"/>
          <p:cNvPicPr preferRelativeResize="0"/>
          <p:nvPr/>
        </p:nvPicPr>
        <p:blipFill rotWithShape="1">
          <a:blip r:embed="rId4">
            <a:alphaModFix/>
          </a:blip>
          <a:srcRect b="0" l="66346" r="14534" t="51049"/>
          <a:stretch/>
        </p:blipFill>
        <p:spPr>
          <a:xfrm>
            <a:off x="4239700" y="505200"/>
            <a:ext cx="452700" cy="705496"/>
          </a:xfrm>
          <a:prstGeom prst="rect">
            <a:avLst/>
          </a:prstGeom>
          <a:noFill/>
          <a:ln>
            <a:noFill/>
          </a:ln>
        </p:spPr>
      </p:pic>
      <p:pic>
        <p:nvPicPr>
          <p:cNvPr id="355" name="Google Shape;355;p43"/>
          <p:cNvPicPr preferRelativeResize="0"/>
          <p:nvPr/>
        </p:nvPicPr>
        <p:blipFill>
          <a:blip r:embed="rId5">
            <a:alphaModFix/>
          </a:blip>
          <a:stretch>
            <a:fillRect/>
          </a:stretch>
        </p:blipFill>
        <p:spPr>
          <a:xfrm>
            <a:off x="813400" y="1372200"/>
            <a:ext cx="5837274" cy="2748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4"/>
          <p:cNvSpPr txBox="1"/>
          <p:nvPr>
            <p:ph type="title"/>
          </p:nvPr>
        </p:nvSpPr>
        <p:spPr>
          <a:xfrm>
            <a:off x="729450" y="480450"/>
            <a:ext cx="67335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ML Recap - Compute</a:t>
            </a:r>
            <a:endParaRPr/>
          </a:p>
        </p:txBody>
      </p:sp>
      <p:pic>
        <p:nvPicPr>
          <p:cNvPr id="361" name="Google Shape;361;p44"/>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362" name="Google Shape;362;p44"/>
          <p:cNvPicPr preferRelativeResize="0"/>
          <p:nvPr/>
        </p:nvPicPr>
        <p:blipFill rotWithShape="1">
          <a:blip r:embed="rId4">
            <a:alphaModFix/>
          </a:blip>
          <a:srcRect b="0" l="66346" r="14534" t="51049"/>
          <a:stretch/>
        </p:blipFill>
        <p:spPr>
          <a:xfrm>
            <a:off x="4239700" y="505200"/>
            <a:ext cx="452700" cy="705496"/>
          </a:xfrm>
          <a:prstGeom prst="rect">
            <a:avLst/>
          </a:prstGeom>
          <a:noFill/>
          <a:ln>
            <a:noFill/>
          </a:ln>
        </p:spPr>
      </p:pic>
      <p:pic>
        <p:nvPicPr>
          <p:cNvPr id="363" name="Google Shape;363;p44"/>
          <p:cNvPicPr preferRelativeResize="0"/>
          <p:nvPr/>
        </p:nvPicPr>
        <p:blipFill>
          <a:blip r:embed="rId5">
            <a:alphaModFix/>
          </a:blip>
          <a:stretch>
            <a:fillRect/>
          </a:stretch>
        </p:blipFill>
        <p:spPr>
          <a:xfrm>
            <a:off x="815975" y="1440225"/>
            <a:ext cx="5548700" cy="2730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5"/>
          <p:cNvSpPr txBox="1"/>
          <p:nvPr>
            <p:ph type="title"/>
          </p:nvPr>
        </p:nvSpPr>
        <p:spPr>
          <a:xfrm>
            <a:off x="729450" y="480450"/>
            <a:ext cx="67335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ML Recap - Compute</a:t>
            </a:r>
            <a:endParaRPr/>
          </a:p>
        </p:txBody>
      </p:sp>
      <p:pic>
        <p:nvPicPr>
          <p:cNvPr id="369" name="Google Shape;369;p45"/>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370" name="Google Shape;370;p45"/>
          <p:cNvPicPr preferRelativeResize="0"/>
          <p:nvPr/>
        </p:nvPicPr>
        <p:blipFill rotWithShape="1">
          <a:blip r:embed="rId4">
            <a:alphaModFix/>
          </a:blip>
          <a:srcRect b="0" l="66346" r="14534" t="51049"/>
          <a:stretch/>
        </p:blipFill>
        <p:spPr>
          <a:xfrm>
            <a:off x="4239700" y="505200"/>
            <a:ext cx="452700" cy="705496"/>
          </a:xfrm>
          <a:prstGeom prst="rect">
            <a:avLst/>
          </a:prstGeom>
          <a:noFill/>
          <a:ln>
            <a:noFill/>
          </a:ln>
        </p:spPr>
      </p:pic>
      <p:sp>
        <p:nvSpPr>
          <p:cNvPr id="371" name="Google Shape;371;p45"/>
          <p:cNvSpPr txBox="1"/>
          <p:nvPr/>
        </p:nvSpPr>
        <p:spPr>
          <a:xfrm>
            <a:off x="861225" y="1435400"/>
            <a:ext cx="5646000" cy="166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As practitioners, do we need to know exactly how to compute gradient of every and each single node in the graph?</a:t>
            </a:r>
            <a:endParaRPr>
              <a:latin typeface="Lato"/>
              <a:ea typeface="Lato"/>
              <a:cs typeface="Lato"/>
              <a:sym typeface="Lato"/>
            </a:endParaRPr>
          </a:p>
          <a:p>
            <a:pPr indent="0" lvl="0" marL="0">
              <a:spcBef>
                <a:spcPts val="0"/>
              </a:spcBef>
              <a:spcAft>
                <a:spcPts val="0"/>
              </a:spcAft>
              <a:buNone/>
            </a:pPr>
            <a:r>
              <a:t/>
            </a:r>
            <a:endParaRPr>
              <a:latin typeface="Lato"/>
              <a:ea typeface="Lato"/>
              <a:cs typeface="Lato"/>
              <a:sym typeface="Lato"/>
            </a:endParaRPr>
          </a:p>
          <a:p>
            <a:pPr indent="0" lvl="0" marL="0">
              <a:spcBef>
                <a:spcPts val="0"/>
              </a:spcBef>
              <a:spcAft>
                <a:spcPts val="0"/>
              </a:spcAft>
              <a:buNone/>
            </a:pPr>
            <a:r>
              <a:rPr lang="en">
                <a:latin typeface="Lato"/>
                <a:ea typeface="Lato"/>
                <a:cs typeface="Lato"/>
                <a:sym typeface="Lato"/>
              </a:rPr>
              <a:t>Answer is no. Hooray! since most softwares (PyTorch/TensorFlow) has the mechanism called </a:t>
            </a:r>
            <a:r>
              <a:rPr b="1" lang="en">
                <a:latin typeface="Lato"/>
                <a:ea typeface="Lato"/>
                <a:cs typeface="Lato"/>
                <a:sym typeface="Lato"/>
              </a:rPr>
              <a:t>autograd</a:t>
            </a:r>
            <a:r>
              <a:rPr lang="en">
                <a:latin typeface="Lato"/>
                <a:ea typeface="Lato"/>
                <a:cs typeface="Lato"/>
                <a:sym typeface="Lato"/>
              </a:rPr>
              <a:t> to compute the gradients automatically for you.</a:t>
            </a:r>
            <a:endParaRPr>
              <a:latin typeface="Lato"/>
              <a:ea typeface="Lato"/>
              <a:cs typeface="Lato"/>
              <a:sym typeface="Lato"/>
            </a:endParaRPr>
          </a:p>
          <a:p>
            <a:pPr indent="0" lvl="0" marL="0">
              <a:spcBef>
                <a:spcPts val="0"/>
              </a:spcBef>
              <a:spcAft>
                <a:spcPts val="0"/>
              </a:spcAft>
              <a:buNone/>
            </a:pPr>
            <a:r>
              <a:t/>
            </a:r>
            <a:endParaRPr>
              <a:latin typeface="Lato"/>
              <a:ea typeface="Lato"/>
              <a:cs typeface="Lato"/>
              <a:sym typeface="Lato"/>
            </a:endParaRPr>
          </a:p>
          <a:p>
            <a:pPr indent="0" lvl="0" marL="0">
              <a:spcBef>
                <a:spcPts val="0"/>
              </a:spcBef>
              <a:spcAft>
                <a:spcPts val="0"/>
              </a:spcAft>
              <a:buNone/>
            </a:pPr>
            <a:r>
              <a:rPr lang="en" sz="1000" u="sng">
                <a:solidFill>
                  <a:schemeClr val="hlink"/>
                </a:solidFill>
                <a:latin typeface="Lato"/>
                <a:ea typeface="Lato"/>
                <a:cs typeface="Lato"/>
                <a:sym typeface="Lato"/>
                <a:hlinkClick r:id="rId5"/>
              </a:rPr>
              <a:t>http://pytorch.org/tutorials/beginner/former_torchies/autograd_tutorial.html</a:t>
            </a:r>
            <a:r>
              <a:rPr lang="en" sz="1000">
                <a:latin typeface="Lato"/>
                <a:ea typeface="Lato"/>
                <a:cs typeface="Lato"/>
                <a:sym typeface="Lato"/>
              </a:rPr>
              <a:t> (see example below)</a:t>
            </a:r>
            <a:endParaRPr sz="1000">
              <a:latin typeface="Lato"/>
              <a:ea typeface="Lato"/>
              <a:cs typeface="Lato"/>
              <a:sym typeface="Lato"/>
            </a:endParaRPr>
          </a:p>
          <a:p>
            <a:pPr indent="0" lvl="0" marL="0">
              <a:spcBef>
                <a:spcPts val="0"/>
              </a:spcBef>
              <a:spcAft>
                <a:spcPts val="0"/>
              </a:spcAft>
              <a:buNone/>
            </a:pPr>
            <a:r>
              <a:t/>
            </a:r>
            <a:endParaRPr sz="1000">
              <a:latin typeface="Lato"/>
              <a:ea typeface="Lato"/>
              <a:cs typeface="Lato"/>
              <a:sym typeface="Lato"/>
            </a:endParaRPr>
          </a:p>
        </p:txBody>
      </p:sp>
      <p:sp>
        <p:nvSpPr>
          <p:cNvPr id="372" name="Google Shape;372;p45"/>
          <p:cNvSpPr txBox="1"/>
          <p:nvPr/>
        </p:nvSpPr>
        <p:spPr>
          <a:xfrm>
            <a:off x="785025" y="3286350"/>
            <a:ext cx="5334900" cy="1459200"/>
          </a:xfrm>
          <a:prstGeom prst="rect">
            <a:avLst/>
          </a:prstGeom>
          <a:noFill/>
          <a:ln>
            <a:noFill/>
          </a:ln>
        </p:spPr>
        <p:txBody>
          <a:bodyPr anchorCtr="0" anchor="t" bIns="91425" lIns="91425" spcFirstLastPara="1" rIns="91425" wrap="square" tIns="91425">
            <a:noAutofit/>
          </a:bodyPr>
          <a:lstStyle/>
          <a:p>
            <a:pPr indent="0" lvl="0" marL="114300" marR="114300" rtl="0">
              <a:lnSpc>
                <a:spcPct val="115000"/>
              </a:lnSpc>
              <a:spcBef>
                <a:spcPts val="0"/>
              </a:spcBef>
              <a:spcAft>
                <a:spcPts val="0"/>
              </a:spcAft>
              <a:buNone/>
            </a:pPr>
            <a:r>
              <a:rPr lang="en" sz="900">
                <a:solidFill>
                  <a:srgbClr val="333333"/>
                </a:solidFill>
                <a:latin typeface="Courier New"/>
                <a:ea typeface="Courier New"/>
                <a:cs typeface="Courier New"/>
                <a:sym typeface="Courier New"/>
              </a:rPr>
              <a:t>x</a:t>
            </a:r>
            <a:r>
              <a:rPr lang="en" sz="900">
                <a:solidFill>
                  <a:srgbClr val="404040"/>
                </a:solidFill>
                <a:latin typeface="Courier New"/>
                <a:ea typeface="Courier New"/>
                <a:cs typeface="Courier New"/>
                <a:sym typeface="Courier New"/>
              </a:rPr>
              <a:t> </a:t>
            </a:r>
            <a:r>
              <a:rPr b="1" lang="en" sz="900">
                <a:solidFill>
                  <a:srgbClr val="404040"/>
                </a:solidFill>
                <a:latin typeface="Courier New"/>
                <a:ea typeface="Courier New"/>
                <a:cs typeface="Courier New"/>
                <a:sym typeface="Courier New"/>
              </a:rPr>
              <a:t>=</a:t>
            </a:r>
            <a:r>
              <a:rPr lang="en" sz="900">
                <a:solidFill>
                  <a:srgbClr val="404040"/>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Variable</a:t>
            </a:r>
            <a:r>
              <a:rPr lang="en" sz="900">
                <a:solidFill>
                  <a:srgbClr val="404040"/>
                </a:solidFill>
                <a:latin typeface="Courier New"/>
                <a:ea typeface="Courier New"/>
                <a:cs typeface="Courier New"/>
                <a:sym typeface="Courier New"/>
              </a:rPr>
              <a:t>(</a:t>
            </a:r>
            <a:r>
              <a:rPr lang="en" sz="900">
                <a:solidFill>
                  <a:srgbClr val="333333"/>
                </a:solidFill>
                <a:latin typeface="Courier New"/>
                <a:ea typeface="Courier New"/>
                <a:cs typeface="Courier New"/>
                <a:sym typeface="Courier New"/>
              </a:rPr>
              <a:t>torch</a:t>
            </a:r>
            <a:r>
              <a:rPr b="1" lang="en" sz="900">
                <a:solidFill>
                  <a:srgbClr val="404040"/>
                </a:solidFill>
                <a:latin typeface="Courier New"/>
                <a:ea typeface="Courier New"/>
                <a:cs typeface="Courier New"/>
                <a:sym typeface="Courier New"/>
              </a:rPr>
              <a:t>.</a:t>
            </a:r>
            <a:r>
              <a:rPr lang="en" sz="900">
                <a:solidFill>
                  <a:srgbClr val="333333"/>
                </a:solidFill>
                <a:latin typeface="Courier New"/>
                <a:ea typeface="Courier New"/>
                <a:cs typeface="Courier New"/>
                <a:sym typeface="Courier New"/>
              </a:rPr>
              <a:t>ones</a:t>
            </a:r>
            <a:r>
              <a:rPr lang="en" sz="900">
                <a:solidFill>
                  <a:srgbClr val="404040"/>
                </a:solidFill>
                <a:latin typeface="Courier New"/>
                <a:ea typeface="Courier New"/>
                <a:cs typeface="Courier New"/>
                <a:sym typeface="Courier New"/>
              </a:rPr>
              <a:t>(</a:t>
            </a:r>
            <a:r>
              <a:rPr lang="en" sz="900">
                <a:solidFill>
                  <a:srgbClr val="009999"/>
                </a:solidFill>
                <a:latin typeface="Courier New"/>
                <a:ea typeface="Courier New"/>
                <a:cs typeface="Courier New"/>
                <a:sym typeface="Courier New"/>
              </a:rPr>
              <a:t>2</a:t>
            </a:r>
            <a:r>
              <a:rPr lang="en" sz="900">
                <a:solidFill>
                  <a:srgbClr val="404040"/>
                </a:solidFill>
                <a:latin typeface="Courier New"/>
                <a:ea typeface="Courier New"/>
                <a:cs typeface="Courier New"/>
                <a:sym typeface="Courier New"/>
              </a:rPr>
              <a:t>, </a:t>
            </a:r>
            <a:r>
              <a:rPr lang="en" sz="900">
                <a:solidFill>
                  <a:srgbClr val="009999"/>
                </a:solidFill>
                <a:latin typeface="Courier New"/>
                <a:ea typeface="Courier New"/>
                <a:cs typeface="Courier New"/>
                <a:sym typeface="Courier New"/>
              </a:rPr>
              <a:t>2</a:t>
            </a:r>
            <a:r>
              <a:rPr lang="en" sz="900">
                <a:solidFill>
                  <a:srgbClr val="404040"/>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requires_grad</a:t>
            </a:r>
            <a:r>
              <a:rPr b="1" lang="en" sz="900">
                <a:solidFill>
                  <a:srgbClr val="404040"/>
                </a:solidFill>
                <a:latin typeface="Courier New"/>
                <a:ea typeface="Courier New"/>
                <a:cs typeface="Courier New"/>
                <a:sym typeface="Courier New"/>
              </a:rPr>
              <a:t>=</a:t>
            </a:r>
            <a:r>
              <a:rPr lang="en" sz="900">
                <a:solidFill>
                  <a:srgbClr val="999999"/>
                </a:solidFill>
                <a:latin typeface="Courier New"/>
                <a:ea typeface="Courier New"/>
                <a:cs typeface="Courier New"/>
                <a:sym typeface="Courier New"/>
              </a:rPr>
              <a:t>True</a:t>
            </a:r>
            <a:r>
              <a:rPr lang="en" sz="900">
                <a:solidFill>
                  <a:srgbClr val="404040"/>
                </a:solidFill>
                <a:latin typeface="Courier New"/>
                <a:ea typeface="Courier New"/>
                <a:cs typeface="Courier New"/>
                <a:sym typeface="Courier New"/>
              </a:rPr>
              <a:t>)</a:t>
            </a:r>
            <a:br>
              <a:rPr lang="en" sz="900">
                <a:solidFill>
                  <a:srgbClr val="404040"/>
                </a:solidFill>
                <a:latin typeface="Courier New"/>
                <a:ea typeface="Courier New"/>
                <a:cs typeface="Courier New"/>
                <a:sym typeface="Courier New"/>
              </a:rPr>
            </a:br>
            <a:r>
              <a:rPr b="1" lang="en" sz="900">
                <a:solidFill>
                  <a:srgbClr val="404040"/>
                </a:solidFill>
                <a:latin typeface="Courier New"/>
                <a:ea typeface="Courier New"/>
                <a:cs typeface="Courier New"/>
                <a:sym typeface="Courier New"/>
              </a:rPr>
              <a:t>print</a:t>
            </a:r>
            <a:r>
              <a:rPr lang="en" sz="900">
                <a:solidFill>
                  <a:srgbClr val="404040"/>
                </a:solidFill>
                <a:latin typeface="Courier New"/>
                <a:ea typeface="Courier New"/>
                <a:cs typeface="Courier New"/>
                <a:sym typeface="Courier New"/>
              </a:rPr>
              <a:t>(</a:t>
            </a:r>
            <a:r>
              <a:rPr lang="en" sz="900">
                <a:solidFill>
                  <a:srgbClr val="333333"/>
                </a:solidFill>
                <a:latin typeface="Courier New"/>
                <a:ea typeface="Courier New"/>
                <a:cs typeface="Courier New"/>
                <a:sym typeface="Courier New"/>
              </a:rPr>
              <a:t>x</a:t>
            </a:r>
            <a:r>
              <a:rPr lang="en" sz="900">
                <a:solidFill>
                  <a:srgbClr val="404040"/>
                </a:solidFill>
                <a:latin typeface="Courier New"/>
                <a:ea typeface="Courier New"/>
                <a:cs typeface="Courier New"/>
                <a:sym typeface="Courier New"/>
              </a:rPr>
              <a:t>)  </a:t>
            </a:r>
            <a:r>
              <a:rPr i="1" lang="en" sz="900">
                <a:solidFill>
                  <a:srgbClr val="999988"/>
                </a:solidFill>
                <a:latin typeface="Courier New"/>
                <a:ea typeface="Courier New"/>
                <a:cs typeface="Courier New"/>
                <a:sym typeface="Courier New"/>
              </a:rPr>
              <a:t># notice the "Variable containing" line</a:t>
            </a:r>
            <a:endParaRPr i="1" sz="900">
              <a:solidFill>
                <a:srgbClr val="999988"/>
              </a:solidFill>
              <a:latin typeface="Courier New"/>
              <a:ea typeface="Courier New"/>
              <a:cs typeface="Courier New"/>
              <a:sym typeface="Courier New"/>
            </a:endParaRPr>
          </a:p>
          <a:p>
            <a:pPr indent="0" lvl="0" marL="114300" marR="114300" rtl="0">
              <a:lnSpc>
                <a:spcPct val="115000"/>
              </a:lnSpc>
              <a:spcBef>
                <a:spcPts val="0"/>
              </a:spcBef>
              <a:spcAft>
                <a:spcPts val="0"/>
              </a:spcAft>
              <a:buNone/>
            </a:pPr>
            <a:r>
              <a:rPr lang="en" sz="900">
                <a:solidFill>
                  <a:srgbClr val="333333"/>
                </a:solidFill>
                <a:latin typeface="Courier New"/>
                <a:ea typeface="Courier New"/>
                <a:cs typeface="Courier New"/>
                <a:sym typeface="Courier New"/>
              </a:rPr>
              <a:t>y</a:t>
            </a:r>
            <a:r>
              <a:rPr lang="en" sz="900">
                <a:solidFill>
                  <a:srgbClr val="404040"/>
                </a:solidFill>
                <a:latin typeface="Courier New"/>
                <a:ea typeface="Courier New"/>
                <a:cs typeface="Courier New"/>
                <a:sym typeface="Courier New"/>
              </a:rPr>
              <a:t> </a:t>
            </a:r>
            <a:r>
              <a:rPr b="1" lang="en" sz="900">
                <a:solidFill>
                  <a:srgbClr val="404040"/>
                </a:solidFill>
                <a:latin typeface="Courier New"/>
                <a:ea typeface="Courier New"/>
                <a:cs typeface="Courier New"/>
                <a:sym typeface="Courier New"/>
              </a:rPr>
              <a:t>=</a:t>
            </a:r>
            <a:r>
              <a:rPr lang="en" sz="900">
                <a:solidFill>
                  <a:srgbClr val="404040"/>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x</a:t>
            </a:r>
            <a:r>
              <a:rPr lang="en" sz="900">
                <a:solidFill>
                  <a:srgbClr val="404040"/>
                </a:solidFill>
                <a:latin typeface="Courier New"/>
                <a:ea typeface="Courier New"/>
                <a:cs typeface="Courier New"/>
                <a:sym typeface="Courier New"/>
              </a:rPr>
              <a:t> </a:t>
            </a:r>
            <a:r>
              <a:rPr b="1" lang="en" sz="900">
                <a:solidFill>
                  <a:srgbClr val="404040"/>
                </a:solidFill>
                <a:latin typeface="Courier New"/>
                <a:ea typeface="Courier New"/>
                <a:cs typeface="Courier New"/>
                <a:sym typeface="Courier New"/>
              </a:rPr>
              <a:t>+</a:t>
            </a:r>
            <a:r>
              <a:rPr lang="en" sz="900">
                <a:solidFill>
                  <a:srgbClr val="404040"/>
                </a:solidFill>
                <a:latin typeface="Courier New"/>
                <a:ea typeface="Courier New"/>
                <a:cs typeface="Courier New"/>
                <a:sym typeface="Courier New"/>
              </a:rPr>
              <a:t> </a:t>
            </a:r>
            <a:r>
              <a:rPr lang="en" sz="900">
                <a:solidFill>
                  <a:srgbClr val="009999"/>
                </a:solidFill>
                <a:latin typeface="Courier New"/>
                <a:ea typeface="Courier New"/>
                <a:cs typeface="Courier New"/>
                <a:sym typeface="Courier New"/>
              </a:rPr>
              <a:t>2</a:t>
            </a:r>
            <a:endParaRPr sz="900">
              <a:solidFill>
                <a:srgbClr val="009999"/>
              </a:solidFill>
              <a:latin typeface="Courier New"/>
              <a:ea typeface="Courier New"/>
              <a:cs typeface="Courier New"/>
              <a:sym typeface="Courier New"/>
            </a:endParaRPr>
          </a:p>
          <a:p>
            <a:pPr indent="0" lvl="0" marL="114300" marR="114300" rtl="0">
              <a:lnSpc>
                <a:spcPct val="115000"/>
              </a:lnSpc>
              <a:spcBef>
                <a:spcPts val="0"/>
              </a:spcBef>
              <a:spcAft>
                <a:spcPts val="0"/>
              </a:spcAft>
              <a:buNone/>
            </a:pPr>
            <a:r>
              <a:rPr lang="en" sz="900">
                <a:solidFill>
                  <a:srgbClr val="333333"/>
                </a:solidFill>
                <a:latin typeface="Courier New"/>
                <a:ea typeface="Courier New"/>
                <a:cs typeface="Courier New"/>
                <a:sym typeface="Courier New"/>
              </a:rPr>
              <a:t>z</a:t>
            </a:r>
            <a:r>
              <a:rPr lang="en" sz="900">
                <a:solidFill>
                  <a:srgbClr val="404040"/>
                </a:solidFill>
                <a:latin typeface="Courier New"/>
                <a:ea typeface="Courier New"/>
                <a:cs typeface="Courier New"/>
                <a:sym typeface="Courier New"/>
              </a:rPr>
              <a:t> </a:t>
            </a:r>
            <a:r>
              <a:rPr b="1" lang="en" sz="900">
                <a:solidFill>
                  <a:srgbClr val="404040"/>
                </a:solidFill>
                <a:latin typeface="Courier New"/>
                <a:ea typeface="Courier New"/>
                <a:cs typeface="Courier New"/>
                <a:sym typeface="Courier New"/>
              </a:rPr>
              <a:t>=</a:t>
            </a:r>
            <a:r>
              <a:rPr lang="en" sz="900">
                <a:solidFill>
                  <a:srgbClr val="404040"/>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y</a:t>
            </a:r>
            <a:r>
              <a:rPr lang="en" sz="900">
                <a:solidFill>
                  <a:srgbClr val="404040"/>
                </a:solidFill>
                <a:latin typeface="Courier New"/>
                <a:ea typeface="Courier New"/>
                <a:cs typeface="Courier New"/>
                <a:sym typeface="Courier New"/>
              </a:rPr>
              <a:t> </a:t>
            </a:r>
            <a:r>
              <a:rPr b="1" lang="en" sz="900">
                <a:solidFill>
                  <a:srgbClr val="404040"/>
                </a:solidFill>
                <a:latin typeface="Courier New"/>
                <a:ea typeface="Courier New"/>
                <a:cs typeface="Courier New"/>
                <a:sym typeface="Courier New"/>
              </a:rPr>
              <a:t>*</a:t>
            </a:r>
            <a:r>
              <a:rPr lang="en" sz="900">
                <a:solidFill>
                  <a:srgbClr val="404040"/>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y</a:t>
            </a:r>
            <a:r>
              <a:rPr lang="en" sz="900">
                <a:solidFill>
                  <a:srgbClr val="404040"/>
                </a:solidFill>
                <a:latin typeface="Courier New"/>
                <a:ea typeface="Courier New"/>
                <a:cs typeface="Courier New"/>
                <a:sym typeface="Courier New"/>
              </a:rPr>
              <a:t> </a:t>
            </a:r>
            <a:r>
              <a:rPr b="1" lang="en" sz="900">
                <a:solidFill>
                  <a:srgbClr val="404040"/>
                </a:solidFill>
                <a:latin typeface="Courier New"/>
                <a:ea typeface="Courier New"/>
                <a:cs typeface="Courier New"/>
                <a:sym typeface="Courier New"/>
              </a:rPr>
              <a:t>*</a:t>
            </a:r>
            <a:r>
              <a:rPr lang="en" sz="900">
                <a:solidFill>
                  <a:srgbClr val="404040"/>
                </a:solidFill>
                <a:latin typeface="Courier New"/>
                <a:ea typeface="Courier New"/>
                <a:cs typeface="Courier New"/>
                <a:sym typeface="Courier New"/>
              </a:rPr>
              <a:t> </a:t>
            </a:r>
            <a:r>
              <a:rPr lang="en" sz="900">
                <a:solidFill>
                  <a:srgbClr val="009999"/>
                </a:solidFill>
                <a:latin typeface="Courier New"/>
                <a:ea typeface="Courier New"/>
                <a:cs typeface="Courier New"/>
                <a:sym typeface="Courier New"/>
              </a:rPr>
              <a:t>3</a:t>
            </a:r>
            <a:br>
              <a:rPr lang="en" sz="900">
                <a:solidFill>
                  <a:srgbClr val="404040"/>
                </a:solidFill>
                <a:latin typeface="Courier New"/>
                <a:ea typeface="Courier New"/>
                <a:cs typeface="Courier New"/>
                <a:sym typeface="Courier New"/>
              </a:rPr>
            </a:br>
            <a:r>
              <a:rPr lang="en" sz="900">
                <a:solidFill>
                  <a:srgbClr val="333333"/>
                </a:solidFill>
                <a:latin typeface="Courier New"/>
                <a:ea typeface="Courier New"/>
                <a:cs typeface="Courier New"/>
                <a:sym typeface="Courier New"/>
              </a:rPr>
              <a:t>out</a:t>
            </a:r>
            <a:r>
              <a:rPr lang="en" sz="900">
                <a:solidFill>
                  <a:srgbClr val="404040"/>
                </a:solidFill>
                <a:latin typeface="Courier New"/>
                <a:ea typeface="Courier New"/>
                <a:cs typeface="Courier New"/>
                <a:sym typeface="Courier New"/>
              </a:rPr>
              <a:t> </a:t>
            </a:r>
            <a:r>
              <a:rPr b="1" lang="en" sz="900">
                <a:solidFill>
                  <a:srgbClr val="404040"/>
                </a:solidFill>
                <a:latin typeface="Courier New"/>
                <a:ea typeface="Courier New"/>
                <a:cs typeface="Courier New"/>
                <a:sym typeface="Courier New"/>
              </a:rPr>
              <a:t>=</a:t>
            </a:r>
            <a:r>
              <a:rPr lang="en" sz="900">
                <a:solidFill>
                  <a:srgbClr val="404040"/>
                </a:solidFill>
                <a:latin typeface="Courier New"/>
                <a:ea typeface="Courier New"/>
                <a:cs typeface="Courier New"/>
                <a:sym typeface="Courier New"/>
              </a:rPr>
              <a:t> </a:t>
            </a:r>
            <a:r>
              <a:rPr lang="en" sz="900">
                <a:solidFill>
                  <a:srgbClr val="333333"/>
                </a:solidFill>
                <a:latin typeface="Courier New"/>
                <a:ea typeface="Courier New"/>
                <a:cs typeface="Courier New"/>
                <a:sym typeface="Courier New"/>
              </a:rPr>
              <a:t>z</a:t>
            </a:r>
            <a:r>
              <a:rPr b="1" lang="en" sz="900">
                <a:solidFill>
                  <a:srgbClr val="404040"/>
                </a:solidFill>
                <a:latin typeface="Courier New"/>
                <a:ea typeface="Courier New"/>
                <a:cs typeface="Courier New"/>
                <a:sym typeface="Courier New"/>
              </a:rPr>
              <a:t>.</a:t>
            </a:r>
            <a:r>
              <a:rPr lang="en" sz="900">
                <a:solidFill>
                  <a:srgbClr val="333333"/>
                </a:solidFill>
                <a:latin typeface="Courier New"/>
                <a:ea typeface="Courier New"/>
                <a:cs typeface="Courier New"/>
                <a:sym typeface="Courier New"/>
              </a:rPr>
              <a:t>mean</a:t>
            </a:r>
            <a:r>
              <a:rPr lang="en" sz="900">
                <a:solidFill>
                  <a:srgbClr val="404040"/>
                </a:solidFill>
                <a:latin typeface="Courier New"/>
                <a:ea typeface="Courier New"/>
                <a:cs typeface="Courier New"/>
                <a:sym typeface="Courier New"/>
              </a:rPr>
              <a:t>()</a:t>
            </a:r>
            <a:endParaRPr sz="900">
              <a:solidFill>
                <a:srgbClr val="404040"/>
              </a:solidFill>
              <a:latin typeface="Courier New"/>
              <a:ea typeface="Courier New"/>
              <a:cs typeface="Courier New"/>
              <a:sym typeface="Courier New"/>
            </a:endParaRPr>
          </a:p>
          <a:p>
            <a:pPr indent="0" lvl="0" marL="114300" marR="114300" rtl="0">
              <a:lnSpc>
                <a:spcPct val="115000"/>
              </a:lnSpc>
              <a:spcBef>
                <a:spcPts val="0"/>
              </a:spcBef>
              <a:spcAft>
                <a:spcPts val="0"/>
              </a:spcAft>
              <a:buNone/>
            </a:pPr>
            <a:r>
              <a:rPr lang="en" sz="900">
                <a:solidFill>
                  <a:srgbClr val="333333"/>
                </a:solidFill>
                <a:latin typeface="Courier New"/>
                <a:ea typeface="Courier New"/>
                <a:cs typeface="Courier New"/>
                <a:sym typeface="Courier New"/>
              </a:rPr>
              <a:t>out</a:t>
            </a:r>
            <a:r>
              <a:rPr b="1" lang="en" sz="900">
                <a:solidFill>
                  <a:srgbClr val="404040"/>
                </a:solidFill>
                <a:latin typeface="Courier New"/>
                <a:ea typeface="Courier New"/>
                <a:cs typeface="Courier New"/>
                <a:sym typeface="Courier New"/>
              </a:rPr>
              <a:t>.</a:t>
            </a:r>
            <a:r>
              <a:rPr lang="en" sz="900">
                <a:solidFill>
                  <a:srgbClr val="333333"/>
                </a:solidFill>
                <a:latin typeface="Courier New"/>
                <a:ea typeface="Courier New"/>
                <a:cs typeface="Courier New"/>
                <a:sym typeface="Courier New"/>
              </a:rPr>
              <a:t>backward</a:t>
            </a:r>
            <a:r>
              <a:rPr lang="en" sz="900">
                <a:solidFill>
                  <a:srgbClr val="404040"/>
                </a:solidFill>
                <a:latin typeface="Courier New"/>
                <a:ea typeface="Courier New"/>
                <a:cs typeface="Courier New"/>
                <a:sym typeface="Courier New"/>
              </a:rPr>
              <a:t>()  </a:t>
            </a:r>
            <a:r>
              <a:rPr b="1" lang="en" sz="900">
                <a:solidFill>
                  <a:srgbClr val="0000FF"/>
                </a:solidFill>
                <a:latin typeface="Courier New"/>
                <a:ea typeface="Courier New"/>
                <a:cs typeface="Courier New"/>
                <a:sym typeface="Courier New"/>
              </a:rPr>
              <a:t># do the back-prop!</a:t>
            </a:r>
            <a:br>
              <a:rPr b="1" lang="en" sz="900">
                <a:solidFill>
                  <a:srgbClr val="0000FF"/>
                </a:solidFill>
                <a:latin typeface="Courier New"/>
                <a:ea typeface="Courier New"/>
                <a:cs typeface="Courier New"/>
                <a:sym typeface="Courier New"/>
              </a:rPr>
            </a:br>
            <a:r>
              <a:rPr b="1" lang="en" sz="900">
                <a:solidFill>
                  <a:srgbClr val="404040"/>
                </a:solidFill>
                <a:latin typeface="Courier New"/>
                <a:ea typeface="Courier New"/>
                <a:cs typeface="Courier New"/>
                <a:sym typeface="Courier New"/>
              </a:rPr>
              <a:t>print</a:t>
            </a:r>
            <a:r>
              <a:rPr lang="en" sz="900">
                <a:solidFill>
                  <a:srgbClr val="404040"/>
                </a:solidFill>
                <a:latin typeface="Courier New"/>
                <a:ea typeface="Courier New"/>
                <a:cs typeface="Courier New"/>
                <a:sym typeface="Courier New"/>
              </a:rPr>
              <a:t>(</a:t>
            </a:r>
            <a:r>
              <a:rPr lang="en" sz="900">
                <a:solidFill>
                  <a:srgbClr val="333333"/>
                </a:solidFill>
                <a:latin typeface="Courier New"/>
                <a:ea typeface="Courier New"/>
                <a:cs typeface="Courier New"/>
                <a:sym typeface="Courier New"/>
              </a:rPr>
              <a:t>x</a:t>
            </a:r>
            <a:r>
              <a:rPr b="1" lang="en" sz="900">
                <a:solidFill>
                  <a:srgbClr val="404040"/>
                </a:solidFill>
                <a:latin typeface="Courier New"/>
                <a:ea typeface="Courier New"/>
                <a:cs typeface="Courier New"/>
                <a:sym typeface="Courier New"/>
              </a:rPr>
              <a:t>.</a:t>
            </a:r>
            <a:r>
              <a:rPr lang="en" sz="900">
                <a:solidFill>
                  <a:srgbClr val="333333"/>
                </a:solidFill>
                <a:latin typeface="Courier New"/>
                <a:ea typeface="Courier New"/>
                <a:cs typeface="Courier New"/>
                <a:sym typeface="Courier New"/>
              </a:rPr>
              <a:t>grad</a:t>
            </a:r>
            <a:r>
              <a:rPr lang="en" sz="900">
                <a:solidFill>
                  <a:srgbClr val="404040"/>
                </a:solidFill>
                <a:latin typeface="Courier New"/>
                <a:ea typeface="Courier New"/>
                <a:cs typeface="Courier New"/>
                <a:sym typeface="Courier New"/>
              </a:rPr>
              <a:t>)</a:t>
            </a:r>
            <a:endParaRPr sz="900">
              <a:solidFill>
                <a:srgbClr val="404040"/>
              </a:solidFill>
              <a:latin typeface="Courier New"/>
              <a:ea typeface="Courier New"/>
              <a:cs typeface="Courier New"/>
              <a:sym typeface="Courier New"/>
            </a:endParaRPr>
          </a:p>
          <a:p>
            <a:pPr indent="0" lvl="0" marL="0">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Week's Outline</a:t>
            </a:r>
            <a:endParaRPr/>
          </a:p>
        </p:txBody>
      </p:sp>
      <p:sp>
        <p:nvSpPr>
          <p:cNvPr id="378" name="Google Shape;378;p46"/>
          <p:cNvSpPr txBox="1"/>
          <p:nvPr>
            <p:ph idx="1" type="body"/>
          </p:nvPr>
        </p:nvSpPr>
        <p:spPr>
          <a:xfrm>
            <a:off x="729450" y="2006175"/>
            <a:ext cx="6515400" cy="269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999999"/>
                </a:solidFill>
              </a:rPr>
              <a:t>1. Introduction</a:t>
            </a:r>
            <a:endParaRPr b="1"/>
          </a:p>
          <a:p>
            <a:pPr indent="0" lvl="0" marL="0" marR="0" rtl="0" algn="l">
              <a:lnSpc>
                <a:spcPct val="115000"/>
              </a:lnSpc>
              <a:spcBef>
                <a:spcPts val="1600"/>
              </a:spcBef>
              <a:spcAft>
                <a:spcPts val="0"/>
              </a:spcAft>
              <a:buNone/>
            </a:pPr>
            <a:r>
              <a:rPr lang="en">
                <a:solidFill>
                  <a:srgbClr val="999999"/>
                </a:solidFill>
              </a:rPr>
              <a:t>2. Prerequisite to machine learning, optimization</a:t>
            </a:r>
            <a:endParaRPr>
              <a:solidFill>
                <a:srgbClr val="999999"/>
              </a:solidFill>
            </a:endParaRPr>
          </a:p>
          <a:p>
            <a:pPr indent="0" lvl="0" marL="0" rtl="0">
              <a:spcBef>
                <a:spcPts val="1600"/>
              </a:spcBef>
              <a:spcAft>
                <a:spcPts val="0"/>
              </a:spcAft>
              <a:buNone/>
            </a:pPr>
            <a:r>
              <a:rPr b="1" lang="en"/>
              <a:t>3. Convolution neural networks</a:t>
            </a:r>
            <a:endParaRPr b="1"/>
          </a:p>
          <a:p>
            <a:pPr indent="0" lvl="0" marL="0" rtl="0">
              <a:spcBef>
                <a:spcPts val="1600"/>
              </a:spcBef>
              <a:spcAft>
                <a:spcPts val="0"/>
              </a:spcAft>
              <a:buNone/>
            </a:pPr>
            <a:r>
              <a:rPr lang="en">
                <a:solidFill>
                  <a:srgbClr val="999999"/>
                </a:solidFill>
              </a:rPr>
              <a:t>4. Useful softwares/tools/resources</a:t>
            </a:r>
            <a:endParaRPr>
              <a:solidFill>
                <a:srgbClr val="999999"/>
              </a:solidFill>
            </a:endParaRPr>
          </a:p>
          <a:p>
            <a:pPr indent="0" lvl="0" marL="0" rtl="0">
              <a:spcBef>
                <a:spcPts val="1600"/>
              </a:spcBef>
              <a:spcAft>
                <a:spcPts val="0"/>
              </a:spcAft>
              <a:buNone/>
            </a:pPr>
            <a:r>
              <a:rPr lang="en">
                <a:solidFill>
                  <a:srgbClr val="999999"/>
                </a:solidFill>
              </a:rPr>
              <a:t>5. Train an image classifier with PyTorch</a:t>
            </a:r>
            <a:endParaRPr>
              <a:solidFill>
                <a:srgbClr val="999999"/>
              </a:solidFill>
            </a:endParaRPr>
          </a:p>
          <a:p>
            <a:pPr indent="0" lvl="0" marL="0" rtl="0">
              <a:spcBef>
                <a:spcPts val="1600"/>
              </a:spcBef>
              <a:spcAft>
                <a:spcPts val="1600"/>
              </a:spcAft>
              <a:buNone/>
            </a:pPr>
            <a:r>
              <a:rPr lang="en">
                <a:solidFill>
                  <a:srgbClr val="999999"/>
                </a:solidFill>
              </a:rPr>
              <a:t>6. Experiments and open discussions</a:t>
            </a:r>
            <a:endParaRPr>
              <a:solidFill>
                <a:srgbClr val="999999"/>
              </a:solidFill>
            </a:endParaRPr>
          </a:p>
        </p:txBody>
      </p:sp>
      <p:pic>
        <p:nvPicPr>
          <p:cNvPr id="379" name="Google Shape;379;p46"/>
          <p:cNvPicPr preferRelativeResize="0"/>
          <p:nvPr/>
        </p:nvPicPr>
        <p:blipFill>
          <a:blip r:embed="rId3">
            <a:alphaModFix/>
          </a:blip>
          <a:stretch>
            <a:fillRect/>
          </a:stretch>
        </p:blipFill>
        <p:spPr>
          <a:xfrm>
            <a:off x="70325" y="56900"/>
            <a:ext cx="329950" cy="329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7"/>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a:t>
            </a:r>
            <a:r>
              <a:rPr lang="en"/>
              <a:t>ully connected n</a:t>
            </a:r>
            <a:r>
              <a:rPr lang="en"/>
              <a:t>eural networks</a:t>
            </a:r>
            <a:endParaRPr/>
          </a:p>
        </p:txBody>
      </p:sp>
      <p:sp>
        <p:nvSpPr>
          <p:cNvPr id="385" name="Google Shape;385;p47"/>
          <p:cNvSpPr txBox="1"/>
          <p:nvPr>
            <p:ph idx="1" type="body"/>
          </p:nvPr>
        </p:nvSpPr>
        <p:spPr>
          <a:xfrm>
            <a:off x="729325" y="1316875"/>
            <a:ext cx="5626200" cy="5685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The following shows a simple feed-forward network with 2 hidden layers.</a:t>
            </a:r>
            <a:endParaRPr/>
          </a:p>
        </p:txBody>
      </p:sp>
      <p:pic>
        <p:nvPicPr>
          <p:cNvPr id="386" name="Google Shape;386;p47"/>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387" name="Google Shape;387;p47"/>
          <p:cNvPicPr preferRelativeResize="0"/>
          <p:nvPr/>
        </p:nvPicPr>
        <p:blipFill>
          <a:blip r:embed="rId4">
            <a:alphaModFix/>
          </a:blip>
          <a:stretch>
            <a:fillRect/>
          </a:stretch>
        </p:blipFill>
        <p:spPr>
          <a:xfrm>
            <a:off x="1691475" y="1718800"/>
            <a:ext cx="5452292" cy="2953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8"/>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Convolution neural networks</a:t>
            </a:r>
            <a:endParaRPr/>
          </a:p>
        </p:txBody>
      </p:sp>
      <p:sp>
        <p:nvSpPr>
          <p:cNvPr id="393" name="Google Shape;393;p48"/>
          <p:cNvSpPr txBox="1"/>
          <p:nvPr>
            <p:ph idx="1" type="body"/>
          </p:nvPr>
        </p:nvSpPr>
        <p:spPr>
          <a:xfrm>
            <a:off x="729325" y="1390125"/>
            <a:ext cx="3774300" cy="398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This is the input image</a:t>
            </a:r>
            <a:endParaRPr/>
          </a:p>
        </p:txBody>
      </p:sp>
      <p:pic>
        <p:nvPicPr>
          <p:cNvPr id="394" name="Google Shape;394;p48"/>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395" name="Google Shape;395;p48"/>
          <p:cNvPicPr preferRelativeResize="0"/>
          <p:nvPr/>
        </p:nvPicPr>
        <p:blipFill>
          <a:blip r:embed="rId4">
            <a:alphaModFix/>
          </a:blip>
          <a:stretch>
            <a:fillRect/>
          </a:stretch>
        </p:blipFill>
        <p:spPr>
          <a:xfrm>
            <a:off x="152400" y="1940925"/>
            <a:ext cx="5368306" cy="30501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49"/>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Convolution neural networks</a:t>
            </a:r>
            <a:endParaRPr/>
          </a:p>
        </p:txBody>
      </p:sp>
      <p:sp>
        <p:nvSpPr>
          <p:cNvPr id="401" name="Google Shape;401;p49"/>
          <p:cNvSpPr txBox="1"/>
          <p:nvPr>
            <p:ph idx="1" type="body"/>
          </p:nvPr>
        </p:nvSpPr>
        <p:spPr>
          <a:xfrm>
            <a:off x="729325" y="1390125"/>
            <a:ext cx="4692300" cy="398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Then we have a filter - sharing weights among different locations in the feature map/image (pink)</a:t>
            </a:r>
            <a:endParaRPr/>
          </a:p>
        </p:txBody>
      </p:sp>
      <p:pic>
        <p:nvPicPr>
          <p:cNvPr id="402" name="Google Shape;402;p49"/>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403" name="Google Shape;403;p49"/>
          <p:cNvPicPr preferRelativeResize="0"/>
          <p:nvPr/>
        </p:nvPicPr>
        <p:blipFill>
          <a:blip r:embed="rId4">
            <a:alphaModFix/>
          </a:blip>
          <a:stretch>
            <a:fillRect/>
          </a:stretch>
        </p:blipFill>
        <p:spPr>
          <a:xfrm>
            <a:off x="152400" y="1940925"/>
            <a:ext cx="6851281" cy="3050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50"/>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Convolution neural networks</a:t>
            </a:r>
            <a:endParaRPr/>
          </a:p>
        </p:txBody>
      </p:sp>
      <p:pic>
        <p:nvPicPr>
          <p:cNvPr id="409" name="Google Shape;409;p50"/>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410" name="Google Shape;410;p50"/>
          <p:cNvPicPr preferRelativeResize="0"/>
          <p:nvPr/>
        </p:nvPicPr>
        <p:blipFill>
          <a:blip r:embed="rId4">
            <a:alphaModFix/>
          </a:blip>
          <a:stretch>
            <a:fillRect/>
          </a:stretch>
        </p:blipFill>
        <p:spPr>
          <a:xfrm>
            <a:off x="152400" y="1940925"/>
            <a:ext cx="6535021" cy="3050176"/>
          </a:xfrm>
          <a:prstGeom prst="rect">
            <a:avLst/>
          </a:prstGeom>
          <a:noFill/>
          <a:ln>
            <a:noFill/>
          </a:ln>
        </p:spPr>
      </p:pic>
      <p:sp>
        <p:nvSpPr>
          <p:cNvPr id="411" name="Google Shape;411;p50"/>
          <p:cNvSpPr txBox="1"/>
          <p:nvPr/>
        </p:nvSpPr>
        <p:spPr>
          <a:xfrm>
            <a:off x="3521675" y="1610925"/>
            <a:ext cx="3000000" cy="33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0000FF"/>
                </a:solidFill>
              </a:rPr>
              <a:t>Filters always extend the full</a:t>
            </a:r>
            <a:endParaRPr>
              <a:solidFill>
                <a:srgbClr val="0000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Convolution neural networks</a:t>
            </a:r>
            <a:endParaRPr/>
          </a:p>
        </p:txBody>
      </p:sp>
      <p:sp>
        <p:nvSpPr>
          <p:cNvPr id="417" name="Google Shape;417;p51"/>
          <p:cNvSpPr txBox="1"/>
          <p:nvPr>
            <p:ph idx="1" type="body"/>
          </p:nvPr>
        </p:nvSpPr>
        <p:spPr>
          <a:xfrm>
            <a:off x="729325" y="1390125"/>
            <a:ext cx="4293600" cy="398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What’s the output of such a convolution operation?</a:t>
            </a:r>
            <a:endParaRPr/>
          </a:p>
        </p:txBody>
      </p:sp>
      <p:pic>
        <p:nvPicPr>
          <p:cNvPr id="418" name="Google Shape;418;p51"/>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419" name="Google Shape;419;p51"/>
          <p:cNvPicPr preferRelativeResize="0"/>
          <p:nvPr/>
        </p:nvPicPr>
        <p:blipFill>
          <a:blip r:embed="rId4">
            <a:alphaModFix/>
          </a:blip>
          <a:stretch>
            <a:fillRect/>
          </a:stretch>
        </p:blipFill>
        <p:spPr>
          <a:xfrm>
            <a:off x="152400" y="1940925"/>
            <a:ext cx="6386994" cy="305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16"/>
          <p:cNvPicPr preferRelativeResize="0"/>
          <p:nvPr/>
        </p:nvPicPr>
        <p:blipFill>
          <a:blip r:embed="rId3">
            <a:alphaModFix/>
          </a:blip>
          <a:stretch>
            <a:fillRect/>
          </a:stretch>
        </p:blipFill>
        <p:spPr>
          <a:xfrm>
            <a:off x="410325" y="152400"/>
            <a:ext cx="8323359" cy="48386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52"/>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Convolution neural networks</a:t>
            </a:r>
            <a:endParaRPr/>
          </a:p>
        </p:txBody>
      </p:sp>
      <p:sp>
        <p:nvSpPr>
          <p:cNvPr id="425" name="Google Shape;425;p52"/>
          <p:cNvSpPr txBox="1"/>
          <p:nvPr>
            <p:ph idx="1" type="body"/>
          </p:nvPr>
        </p:nvSpPr>
        <p:spPr>
          <a:xfrm>
            <a:off x="729325" y="1390125"/>
            <a:ext cx="3774300" cy="398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Output!</a:t>
            </a:r>
            <a:endParaRPr/>
          </a:p>
        </p:txBody>
      </p:sp>
      <p:pic>
        <p:nvPicPr>
          <p:cNvPr id="426" name="Google Shape;426;p52"/>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427" name="Google Shape;427;p52"/>
          <p:cNvPicPr preferRelativeResize="0"/>
          <p:nvPr/>
        </p:nvPicPr>
        <p:blipFill>
          <a:blip r:embed="rId4">
            <a:alphaModFix/>
          </a:blip>
          <a:stretch>
            <a:fillRect/>
          </a:stretch>
        </p:blipFill>
        <p:spPr>
          <a:xfrm>
            <a:off x="152400" y="1940925"/>
            <a:ext cx="6536090" cy="30501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53"/>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Convolution neural networks</a:t>
            </a:r>
            <a:endParaRPr/>
          </a:p>
        </p:txBody>
      </p:sp>
      <p:sp>
        <p:nvSpPr>
          <p:cNvPr id="433" name="Google Shape;433;p53"/>
          <p:cNvSpPr txBox="1"/>
          <p:nvPr>
            <p:ph idx="1" type="body"/>
          </p:nvPr>
        </p:nvSpPr>
        <p:spPr>
          <a:xfrm>
            <a:off x="729325" y="1390125"/>
            <a:ext cx="3774300" cy="398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Then we have another filter (green)</a:t>
            </a:r>
            <a:endParaRPr/>
          </a:p>
        </p:txBody>
      </p:sp>
      <p:pic>
        <p:nvPicPr>
          <p:cNvPr id="434" name="Google Shape;434;p53"/>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435" name="Google Shape;435;p53"/>
          <p:cNvPicPr preferRelativeResize="0"/>
          <p:nvPr/>
        </p:nvPicPr>
        <p:blipFill>
          <a:blip r:embed="rId4">
            <a:alphaModFix/>
          </a:blip>
          <a:stretch>
            <a:fillRect/>
          </a:stretch>
        </p:blipFill>
        <p:spPr>
          <a:xfrm>
            <a:off x="152400" y="1940925"/>
            <a:ext cx="6398655" cy="3050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54"/>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Convolution neural networks</a:t>
            </a:r>
            <a:endParaRPr/>
          </a:p>
        </p:txBody>
      </p:sp>
      <p:pic>
        <p:nvPicPr>
          <p:cNvPr id="441" name="Google Shape;441;p54"/>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442" name="Google Shape;442;p54"/>
          <p:cNvPicPr preferRelativeResize="0"/>
          <p:nvPr/>
        </p:nvPicPr>
        <p:blipFill>
          <a:blip r:embed="rId4">
            <a:alphaModFix/>
          </a:blip>
          <a:stretch>
            <a:fillRect/>
          </a:stretch>
        </p:blipFill>
        <p:spPr>
          <a:xfrm>
            <a:off x="152400" y="1940925"/>
            <a:ext cx="5735862" cy="30501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5"/>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Convolution neural networks</a:t>
            </a:r>
            <a:endParaRPr/>
          </a:p>
        </p:txBody>
      </p:sp>
      <p:pic>
        <p:nvPicPr>
          <p:cNvPr id="448" name="Google Shape;448;p55"/>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449" name="Google Shape;449;p55"/>
          <p:cNvPicPr preferRelativeResize="0"/>
          <p:nvPr/>
        </p:nvPicPr>
        <p:blipFill>
          <a:blip r:embed="rId4">
            <a:alphaModFix/>
          </a:blip>
          <a:stretch>
            <a:fillRect/>
          </a:stretch>
        </p:blipFill>
        <p:spPr>
          <a:xfrm>
            <a:off x="152400" y="1940925"/>
            <a:ext cx="5875671" cy="30501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56"/>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Convolution neural networks</a:t>
            </a:r>
            <a:endParaRPr/>
          </a:p>
        </p:txBody>
      </p:sp>
      <p:sp>
        <p:nvSpPr>
          <p:cNvPr id="455" name="Google Shape;455;p56"/>
          <p:cNvSpPr txBox="1"/>
          <p:nvPr>
            <p:ph idx="1" type="body"/>
          </p:nvPr>
        </p:nvSpPr>
        <p:spPr>
          <a:xfrm>
            <a:off x="729325" y="1390125"/>
            <a:ext cx="6527100" cy="398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Aside question: what choices do we have for non-linearity functions, besides ReLU?</a:t>
            </a:r>
            <a:endParaRPr/>
          </a:p>
        </p:txBody>
      </p:sp>
      <p:pic>
        <p:nvPicPr>
          <p:cNvPr id="456" name="Google Shape;456;p56"/>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457" name="Google Shape;457;p56"/>
          <p:cNvPicPr preferRelativeResize="0"/>
          <p:nvPr/>
        </p:nvPicPr>
        <p:blipFill>
          <a:blip r:embed="rId4">
            <a:alphaModFix/>
          </a:blip>
          <a:stretch>
            <a:fillRect/>
          </a:stretch>
        </p:blipFill>
        <p:spPr>
          <a:xfrm>
            <a:off x="152400" y="1940925"/>
            <a:ext cx="6180618" cy="3050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57"/>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Convolution neural networks - Summary</a:t>
            </a:r>
            <a:endParaRPr/>
          </a:p>
        </p:txBody>
      </p:sp>
      <p:pic>
        <p:nvPicPr>
          <p:cNvPr id="463" name="Google Shape;463;p57"/>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464" name="Google Shape;464;p57"/>
          <p:cNvPicPr preferRelativeResize="0"/>
          <p:nvPr/>
        </p:nvPicPr>
        <p:blipFill>
          <a:blip r:embed="rId4">
            <a:alphaModFix/>
          </a:blip>
          <a:stretch>
            <a:fillRect/>
          </a:stretch>
        </p:blipFill>
        <p:spPr>
          <a:xfrm>
            <a:off x="785050" y="1360875"/>
            <a:ext cx="6751948" cy="34448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8"/>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CNN in PyTorch</a:t>
            </a:r>
            <a:endParaRPr/>
          </a:p>
        </p:txBody>
      </p:sp>
      <p:sp>
        <p:nvSpPr>
          <p:cNvPr id="470" name="Google Shape;470;p58"/>
          <p:cNvSpPr txBox="1"/>
          <p:nvPr>
            <p:ph idx="1" type="body"/>
          </p:nvPr>
        </p:nvSpPr>
        <p:spPr>
          <a:xfrm>
            <a:off x="729325" y="1390125"/>
            <a:ext cx="8519700" cy="1974000"/>
          </a:xfrm>
          <a:prstGeom prst="rect">
            <a:avLst/>
          </a:prstGeom>
        </p:spPr>
        <p:txBody>
          <a:bodyPr anchorCtr="0" anchor="t" bIns="91425" lIns="91425" spcFirstLastPara="1" rIns="91425" wrap="square" tIns="91425">
            <a:noAutofit/>
          </a:bodyPr>
          <a:lstStyle/>
          <a:p>
            <a:pPr indent="0" lvl="0" marL="114300" marR="114300" rtl="0">
              <a:spcBef>
                <a:spcPts val="0"/>
              </a:spcBef>
              <a:spcAft>
                <a:spcPts val="0"/>
              </a:spcAft>
              <a:buNone/>
            </a:pPr>
            <a:r>
              <a:rPr b="1" lang="en" sz="1200">
                <a:solidFill>
                  <a:srgbClr val="C65D09"/>
                </a:solidFill>
                <a:latin typeface="Courier New"/>
                <a:ea typeface="Courier New"/>
                <a:cs typeface="Courier New"/>
                <a:sym typeface="Courier New"/>
              </a:rPr>
              <a:t>&gt;&gt;&gt; </a:t>
            </a:r>
            <a:r>
              <a:rPr i="1" lang="en" sz="1200">
                <a:solidFill>
                  <a:srgbClr val="408090"/>
                </a:solidFill>
                <a:latin typeface="Courier New"/>
                <a:ea typeface="Courier New"/>
                <a:cs typeface="Courier New"/>
                <a:sym typeface="Courier New"/>
              </a:rPr>
              <a:t># With square kernels and equal stride</a:t>
            </a:r>
            <a:br>
              <a:rPr lang="en" sz="1200">
                <a:solidFill>
                  <a:srgbClr val="404040"/>
                </a:solidFill>
                <a:latin typeface="Courier New"/>
                <a:ea typeface="Courier New"/>
                <a:cs typeface="Courier New"/>
                <a:sym typeface="Courier New"/>
              </a:rPr>
            </a:br>
            <a:r>
              <a:rPr b="1" lang="en" sz="1200">
                <a:solidFill>
                  <a:srgbClr val="C65D09"/>
                </a:solidFill>
                <a:latin typeface="Courier New"/>
                <a:ea typeface="Courier New"/>
                <a:cs typeface="Courier New"/>
                <a:sym typeface="Courier New"/>
              </a:rPr>
              <a:t>&gt;&gt;&gt; </a:t>
            </a:r>
            <a:r>
              <a:rPr lang="en" sz="1200">
                <a:solidFill>
                  <a:srgbClr val="404040"/>
                </a:solidFill>
                <a:latin typeface="Courier New"/>
                <a:ea typeface="Courier New"/>
                <a:cs typeface="Courier New"/>
                <a:sym typeface="Courier New"/>
              </a:rPr>
              <a:t>m </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 nn</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Conv2d(</a:t>
            </a:r>
            <a:r>
              <a:rPr lang="en" sz="1200">
                <a:solidFill>
                  <a:srgbClr val="208050"/>
                </a:solidFill>
                <a:latin typeface="Courier New"/>
                <a:ea typeface="Courier New"/>
                <a:cs typeface="Courier New"/>
                <a:sym typeface="Courier New"/>
              </a:rPr>
              <a:t>16</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33</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3</a:t>
            </a:r>
            <a:r>
              <a:rPr lang="en" sz="1200">
                <a:solidFill>
                  <a:srgbClr val="404040"/>
                </a:solidFill>
                <a:latin typeface="Courier New"/>
                <a:ea typeface="Courier New"/>
                <a:cs typeface="Courier New"/>
                <a:sym typeface="Courier New"/>
              </a:rPr>
              <a:t>, stride</a:t>
            </a:r>
            <a:r>
              <a:rPr lang="en" sz="1200">
                <a:solidFill>
                  <a:srgbClr val="666666"/>
                </a:solidFill>
                <a:latin typeface="Courier New"/>
                <a:ea typeface="Courier New"/>
                <a:cs typeface="Courier New"/>
                <a:sym typeface="Courier New"/>
              </a:rPr>
              <a:t>=</a:t>
            </a:r>
            <a:r>
              <a:rPr lang="en" sz="1200">
                <a:solidFill>
                  <a:srgbClr val="208050"/>
                </a:solidFill>
                <a:latin typeface="Courier New"/>
                <a:ea typeface="Courier New"/>
                <a:cs typeface="Courier New"/>
                <a:sym typeface="Courier New"/>
              </a:rPr>
              <a:t>2</a:t>
            </a:r>
            <a:r>
              <a:rPr lang="en" sz="1200">
                <a:solidFill>
                  <a:srgbClr val="404040"/>
                </a:solidFill>
                <a:latin typeface="Courier New"/>
                <a:ea typeface="Courier New"/>
                <a:cs typeface="Courier New"/>
                <a:sym typeface="Courier New"/>
              </a:rPr>
              <a:t>)</a:t>
            </a:r>
            <a:br>
              <a:rPr lang="en" sz="1200">
                <a:solidFill>
                  <a:srgbClr val="404040"/>
                </a:solidFill>
                <a:latin typeface="Courier New"/>
                <a:ea typeface="Courier New"/>
                <a:cs typeface="Courier New"/>
                <a:sym typeface="Courier New"/>
              </a:rPr>
            </a:br>
            <a:r>
              <a:rPr b="1" lang="en" sz="1200">
                <a:solidFill>
                  <a:srgbClr val="C65D09"/>
                </a:solidFill>
                <a:latin typeface="Courier New"/>
                <a:ea typeface="Courier New"/>
                <a:cs typeface="Courier New"/>
                <a:sym typeface="Courier New"/>
              </a:rPr>
              <a:t>&gt;&gt;&gt; </a:t>
            </a:r>
            <a:r>
              <a:rPr i="1" lang="en" sz="1200">
                <a:solidFill>
                  <a:srgbClr val="408090"/>
                </a:solidFill>
                <a:latin typeface="Courier New"/>
                <a:ea typeface="Courier New"/>
                <a:cs typeface="Courier New"/>
                <a:sym typeface="Courier New"/>
              </a:rPr>
              <a:t># non-square kernels and unequal stride and with padding</a:t>
            </a:r>
            <a:br>
              <a:rPr lang="en" sz="1200">
                <a:solidFill>
                  <a:srgbClr val="404040"/>
                </a:solidFill>
                <a:latin typeface="Courier New"/>
                <a:ea typeface="Courier New"/>
                <a:cs typeface="Courier New"/>
                <a:sym typeface="Courier New"/>
              </a:rPr>
            </a:br>
            <a:r>
              <a:rPr b="1" lang="en" sz="1200">
                <a:solidFill>
                  <a:srgbClr val="C65D09"/>
                </a:solidFill>
                <a:latin typeface="Courier New"/>
                <a:ea typeface="Courier New"/>
                <a:cs typeface="Courier New"/>
                <a:sym typeface="Courier New"/>
              </a:rPr>
              <a:t>&gt;&gt;&gt; </a:t>
            </a:r>
            <a:r>
              <a:rPr lang="en" sz="1200">
                <a:solidFill>
                  <a:srgbClr val="404040"/>
                </a:solidFill>
                <a:latin typeface="Courier New"/>
                <a:ea typeface="Courier New"/>
                <a:cs typeface="Courier New"/>
                <a:sym typeface="Courier New"/>
              </a:rPr>
              <a:t>m </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 nn</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Conv2d(</a:t>
            </a:r>
            <a:r>
              <a:rPr lang="en" sz="1200">
                <a:solidFill>
                  <a:srgbClr val="208050"/>
                </a:solidFill>
                <a:latin typeface="Courier New"/>
                <a:ea typeface="Courier New"/>
                <a:cs typeface="Courier New"/>
                <a:sym typeface="Courier New"/>
              </a:rPr>
              <a:t>16</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33</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3</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5</a:t>
            </a:r>
            <a:r>
              <a:rPr lang="en" sz="1200">
                <a:solidFill>
                  <a:srgbClr val="404040"/>
                </a:solidFill>
                <a:latin typeface="Courier New"/>
                <a:ea typeface="Courier New"/>
                <a:cs typeface="Courier New"/>
                <a:sym typeface="Courier New"/>
              </a:rPr>
              <a:t>), stride</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a:t>
            </a:r>
            <a:r>
              <a:rPr lang="en" sz="1200">
                <a:solidFill>
                  <a:srgbClr val="208050"/>
                </a:solidFill>
                <a:latin typeface="Courier New"/>
                <a:ea typeface="Courier New"/>
                <a:cs typeface="Courier New"/>
                <a:sym typeface="Courier New"/>
              </a:rPr>
              <a:t>2</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1</a:t>
            </a:r>
            <a:r>
              <a:rPr lang="en" sz="1200">
                <a:solidFill>
                  <a:srgbClr val="404040"/>
                </a:solidFill>
                <a:latin typeface="Courier New"/>
                <a:ea typeface="Courier New"/>
                <a:cs typeface="Courier New"/>
                <a:sym typeface="Courier New"/>
              </a:rPr>
              <a:t>), padding</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a:t>
            </a:r>
            <a:r>
              <a:rPr lang="en" sz="1200">
                <a:solidFill>
                  <a:srgbClr val="208050"/>
                </a:solidFill>
                <a:latin typeface="Courier New"/>
                <a:ea typeface="Courier New"/>
                <a:cs typeface="Courier New"/>
                <a:sym typeface="Courier New"/>
              </a:rPr>
              <a:t>4</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2</a:t>
            </a:r>
            <a:r>
              <a:rPr lang="en" sz="1200">
                <a:solidFill>
                  <a:srgbClr val="404040"/>
                </a:solidFill>
                <a:latin typeface="Courier New"/>
                <a:ea typeface="Courier New"/>
                <a:cs typeface="Courier New"/>
                <a:sym typeface="Courier New"/>
              </a:rPr>
              <a:t>))</a:t>
            </a:r>
            <a:br>
              <a:rPr lang="en" sz="1200">
                <a:solidFill>
                  <a:srgbClr val="404040"/>
                </a:solidFill>
                <a:latin typeface="Courier New"/>
                <a:ea typeface="Courier New"/>
                <a:cs typeface="Courier New"/>
                <a:sym typeface="Courier New"/>
              </a:rPr>
            </a:br>
            <a:r>
              <a:rPr b="1" lang="en" sz="1200">
                <a:solidFill>
                  <a:srgbClr val="C65D09"/>
                </a:solidFill>
                <a:latin typeface="Courier New"/>
                <a:ea typeface="Courier New"/>
                <a:cs typeface="Courier New"/>
                <a:sym typeface="Courier New"/>
              </a:rPr>
              <a:t>&gt;&gt;&gt; </a:t>
            </a:r>
            <a:r>
              <a:rPr i="1" lang="en" sz="1200">
                <a:solidFill>
                  <a:srgbClr val="408090"/>
                </a:solidFill>
                <a:latin typeface="Courier New"/>
                <a:ea typeface="Courier New"/>
                <a:cs typeface="Courier New"/>
                <a:sym typeface="Courier New"/>
              </a:rPr>
              <a:t># non-square kernels and unequal stride and with padding and dilation</a:t>
            </a:r>
            <a:br>
              <a:rPr lang="en" sz="1200">
                <a:solidFill>
                  <a:srgbClr val="404040"/>
                </a:solidFill>
                <a:latin typeface="Courier New"/>
                <a:ea typeface="Courier New"/>
                <a:cs typeface="Courier New"/>
                <a:sym typeface="Courier New"/>
              </a:rPr>
            </a:br>
            <a:r>
              <a:rPr b="1" lang="en" sz="1200">
                <a:solidFill>
                  <a:srgbClr val="C65D09"/>
                </a:solidFill>
                <a:latin typeface="Courier New"/>
                <a:ea typeface="Courier New"/>
                <a:cs typeface="Courier New"/>
                <a:sym typeface="Courier New"/>
              </a:rPr>
              <a:t>&gt;&gt;&gt; </a:t>
            </a:r>
            <a:r>
              <a:rPr lang="en" sz="1200">
                <a:solidFill>
                  <a:srgbClr val="404040"/>
                </a:solidFill>
                <a:latin typeface="Courier New"/>
                <a:ea typeface="Courier New"/>
                <a:cs typeface="Courier New"/>
                <a:sym typeface="Courier New"/>
              </a:rPr>
              <a:t>m </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 nn</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Conv2d(</a:t>
            </a:r>
            <a:r>
              <a:rPr lang="en" sz="1200">
                <a:solidFill>
                  <a:srgbClr val="208050"/>
                </a:solidFill>
                <a:latin typeface="Courier New"/>
                <a:ea typeface="Courier New"/>
                <a:cs typeface="Courier New"/>
                <a:sym typeface="Courier New"/>
              </a:rPr>
              <a:t>16</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33</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3</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5</a:t>
            </a:r>
            <a:r>
              <a:rPr lang="en" sz="1200">
                <a:solidFill>
                  <a:srgbClr val="404040"/>
                </a:solidFill>
                <a:latin typeface="Courier New"/>
                <a:ea typeface="Courier New"/>
                <a:cs typeface="Courier New"/>
                <a:sym typeface="Courier New"/>
              </a:rPr>
              <a:t>), stride</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a:t>
            </a:r>
            <a:r>
              <a:rPr lang="en" sz="1200">
                <a:solidFill>
                  <a:srgbClr val="208050"/>
                </a:solidFill>
                <a:latin typeface="Courier New"/>
                <a:ea typeface="Courier New"/>
                <a:cs typeface="Courier New"/>
                <a:sym typeface="Courier New"/>
              </a:rPr>
              <a:t>2</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1</a:t>
            </a:r>
            <a:r>
              <a:rPr lang="en" sz="1200">
                <a:solidFill>
                  <a:srgbClr val="404040"/>
                </a:solidFill>
                <a:latin typeface="Courier New"/>
                <a:ea typeface="Courier New"/>
                <a:cs typeface="Courier New"/>
                <a:sym typeface="Courier New"/>
              </a:rPr>
              <a:t>), padding</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a:t>
            </a:r>
            <a:r>
              <a:rPr lang="en" sz="1200">
                <a:solidFill>
                  <a:srgbClr val="208050"/>
                </a:solidFill>
                <a:latin typeface="Courier New"/>
                <a:ea typeface="Courier New"/>
                <a:cs typeface="Courier New"/>
                <a:sym typeface="Courier New"/>
              </a:rPr>
              <a:t>4</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2</a:t>
            </a:r>
            <a:r>
              <a:rPr lang="en" sz="1200">
                <a:solidFill>
                  <a:srgbClr val="404040"/>
                </a:solidFill>
                <a:latin typeface="Courier New"/>
                <a:ea typeface="Courier New"/>
                <a:cs typeface="Courier New"/>
                <a:sym typeface="Courier New"/>
              </a:rPr>
              <a:t>), dilation</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a:t>
            </a:r>
            <a:r>
              <a:rPr lang="en" sz="1200">
                <a:solidFill>
                  <a:srgbClr val="208050"/>
                </a:solidFill>
                <a:latin typeface="Courier New"/>
                <a:ea typeface="Courier New"/>
                <a:cs typeface="Courier New"/>
                <a:sym typeface="Courier New"/>
              </a:rPr>
              <a:t>3</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1</a:t>
            </a:r>
            <a:r>
              <a:rPr lang="en" sz="1200">
                <a:solidFill>
                  <a:srgbClr val="404040"/>
                </a:solidFill>
                <a:latin typeface="Courier New"/>
                <a:ea typeface="Courier New"/>
                <a:cs typeface="Courier New"/>
                <a:sym typeface="Courier New"/>
              </a:rPr>
              <a:t>))</a:t>
            </a:r>
            <a:br>
              <a:rPr lang="en" sz="1200">
                <a:solidFill>
                  <a:srgbClr val="404040"/>
                </a:solidFill>
                <a:latin typeface="Courier New"/>
                <a:ea typeface="Courier New"/>
                <a:cs typeface="Courier New"/>
                <a:sym typeface="Courier New"/>
              </a:rPr>
            </a:br>
            <a:r>
              <a:rPr b="1" lang="en" sz="1200">
                <a:solidFill>
                  <a:srgbClr val="C65D09"/>
                </a:solidFill>
                <a:latin typeface="Courier New"/>
                <a:ea typeface="Courier New"/>
                <a:cs typeface="Courier New"/>
                <a:sym typeface="Courier New"/>
              </a:rPr>
              <a:t>&gt;&gt;&gt; </a:t>
            </a:r>
            <a:r>
              <a:rPr lang="en" sz="1200">
                <a:solidFill>
                  <a:srgbClr val="007020"/>
                </a:solidFill>
                <a:latin typeface="Courier New"/>
                <a:ea typeface="Courier New"/>
                <a:cs typeface="Courier New"/>
                <a:sym typeface="Courier New"/>
              </a:rPr>
              <a:t>input</a:t>
            </a:r>
            <a:r>
              <a:rPr lang="en" sz="1200">
                <a:solidFill>
                  <a:srgbClr val="404040"/>
                </a:solidFill>
                <a:latin typeface="Courier New"/>
                <a:ea typeface="Courier New"/>
                <a:cs typeface="Courier New"/>
                <a:sym typeface="Courier New"/>
              </a:rPr>
              <a:t> </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 autograd</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Variable(torch</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randn(</a:t>
            </a:r>
            <a:r>
              <a:rPr lang="en" sz="1200">
                <a:solidFill>
                  <a:srgbClr val="208050"/>
                </a:solidFill>
                <a:latin typeface="Courier New"/>
                <a:ea typeface="Courier New"/>
                <a:cs typeface="Courier New"/>
                <a:sym typeface="Courier New"/>
              </a:rPr>
              <a:t>20</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16</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50</a:t>
            </a:r>
            <a:r>
              <a:rPr lang="en" sz="1200">
                <a:solidFill>
                  <a:srgbClr val="404040"/>
                </a:solidFill>
                <a:latin typeface="Courier New"/>
                <a:ea typeface="Courier New"/>
                <a:cs typeface="Courier New"/>
                <a:sym typeface="Courier New"/>
              </a:rPr>
              <a:t>, </a:t>
            </a:r>
            <a:r>
              <a:rPr lang="en" sz="1200">
                <a:solidFill>
                  <a:srgbClr val="208050"/>
                </a:solidFill>
                <a:latin typeface="Courier New"/>
                <a:ea typeface="Courier New"/>
                <a:cs typeface="Courier New"/>
                <a:sym typeface="Courier New"/>
              </a:rPr>
              <a:t>100</a:t>
            </a:r>
            <a:r>
              <a:rPr lang="en" sz="1200">
                <a:solidFill>
                  <a:srgbClr val="404040"/>
                </a:solidFill>
                <a:latin typeface="Courier New"/>
                <a:ea typeface="Courier New"/>
                <a:cs typeface="Courier New"/>
                <a:sym typeface="Courier New"/>
              </a:rPr>
              <a:t>))</a:t>
            </a:r>
            <a:br>
              <a:rPr lang="en" sz="1200">
                <a:solidFill>
                  <a:srgbClr val="404040"/>
                </a:solidFill>
                <a:latin typeface="Courier New"/>
                <a:ea typeface="Courier New"/>
                <a:cs typeface="Courier New"/>
                <a:sym typeface="Courier New"/>
              </a:rPr>
            </a:br>
            <a:r>
              <a:rPr b="1" lang="en" sz="1200">
                <a:solidFill>
                  <a:srgbClr val="C65D09"/>
                </a:solidFill>
                <a:latin typeface="Courier New"/>
                <a:ea typeface="Courier New"/>
                <a:cs typeface="Courier New"/>
                <a:sym typeface="Courier New"/>
              </a:rPr>
              <a:t>&gt;&gt;&gt; </a:t>
            </a:r>
            <a:r>
              <a:rPr lang="en" sz="1200">
                <a:solidFill>
                  <a:srgbClr val="404040"/>
                </a:solidFill>
                <a:latin typeface="Courier New"/>
                <a:ea typeface="Courier New"/>
                <a:cs typeface="Courier New"/>
                <a:sym typeface="Courier New"/>
              </a:rPr>
              <a:t>output </a:t>
            </a:r>
            <a:r>
              <a:rPr lang="en" sz="1200">
                <a:solidFill>
                  <a:srgbClr val="666666"/>
                </a:solidFill>
                <a:latin typeface="Courier New"/>
                <a:ea typeface="Courier New"/>
                <a:cs typeface="Courier New"/>
                <a:sym typeface="Courier New"/>
              </a:rPr>
              <a:t>=</a:t>
            </a:r>
            <a:r>
              <a:rPr lang="en" sz="1200">
                <a:solidFill>
                  <a:srgbClr val="404040"/>
                </a:solidFill>
                <a:latin typeface="Courier New"/>
                <a:ea typeface="Courier New"/>
                <a:cs typeface="Courier New"/>
                <a:sym typeface="Courier New"/>
              </a:rPr>
              <a:t> m(</a:t>
            </a:r>
            <a:r>
              <a:rPr lang="en" sz="1200">
                <a:solidFill>
                  <a:srgbClr val="007020"/>
                </a:solidFill>
                <a:latin typeface="Courier New"/>
                <a:ea typeface="Courier New"/>
                <a:cs typeface="Courier New"/>
                <a:sym typeface="Courier New"/>
              </a:rPr>
              <a:t>input</a:t>
            </a:r>
            <a:r>
              <a:rPr lang="en" sz="1200">
                <a:solidFill>
                  <a:srgbClr val="404040"/>
                </a:solidFill>
                <a:latin typeface="Courier New"/>
                <a:ea typeface="Courier New"/>
                <a:cs typeface="Courier New"/>
                <a:sym typeface="Courier New"/>
              </a:rPr>
              <a:t>)</a:t>
            </a:r>
            <a:endParaRPr sz="1200"/>
          </a:p>
        </p:txBody>
      </p:sp>
      <p:pic>
        <p:nvPicPr>
          <p:cNvPr id="471" name="Google Shape;471;p58"/>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472" name="Google Shape;472;p58"/>
          <p:cNvSpPr txBox="1"/>
          <p:nvPr/>
        </p:nvSpPr>
        <p:spPr>
          <a:xfrm>
            <a:off x="843325" y="3466075"/>
            <a:ext cx="4847100" cy="39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u="sng">
                <a:solidFill>
                  <a:schemeClr val="hlink"/>
                </a:solidFill>
                <a:latin typeface="Lato"/>
                <a:ea typeface="Lato"/>
                <a:cs typeface="Lato"/>
                <a:sym typeface="Lato"/>
                <a:hlinkClick r:id="rId4"/>
              </a:rPr>
              <a:t>http://pytorch.org/docs/stable/_modules/torch/nn/modules/conv.html#Conv2d</a:t>
            </a:r>
            <a:r>
              <a:rPr lang="en" sz="1000">
                <a:solidFill>
                  <a:srgbClr val="1A1A1A"/>
                </a:solidFill>
                <a:latin typeface="Lato"/>
                <a:ea typeface="Lato"/>
                <a:cs typeface="Lato"/>
                <a:sym typeface="Lato"/>
              </a:rPr>
              <a:t> </a:t>
            </a:r>
            <a:endParaRPr sz="1000">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Week's Outline</a:t>
            </a:r>
            <a:endParaRPr/>
          </a:p>
        </p:txBody>
      </p:sp>
      <p:sp>
        <p:nvSpPr>
          <p:cNvPr id="478" name="Google Shape;478;p59"/>
          <p:cNvSpPr txBox="1"/>
          <p:nvPr>
            <p:ph idx="1" type="body"/>
          </p:nvPr>
        </p:nvSpPr>
        <p:spPr>
          <a:xfrm>
            <a:off x="729450" y="2006175"/>
            <a:ext cx="6515400" cy="269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999999"/>
                </a:solidFill>
              </a:rPr>
              <a:t>1. Introduction</a:t>
            </a:r>
            <a:endParaRPr b="1"/>
          </a:p>
          <a:p>
            <a:pPr indent="0" lvl="0" marL="0" marR="0" rtl="0" algn="l">
              <a:lnSpc>
                <a:spcPct val="115000"/>
              </a:lnSpc>
              <a:spcBef>
                <a:spcPts val="1600"/>
              </a:spcBef>
              <a:spcAft>
                <a:spcPts val="0"/>
              </a:spcAft>
              <a:buNone/>
            </a:pPr>
            <a:r>
              <a:rPr lang="en">
                <a:solidFill>
                  <a:srgbClr val="999999"/>
                </a:solidFill>
              </a:rPr>
              <a:t>2. Prerequisite to machine learning, optimization</a:t>
            </a:r>
            <a:endParaRPr>
              <a:solidFill>
                <a:srgbClr val="999999"/>
              </a:solidFill>
            </a:endParaRPr>
          </a:p>
          <a:p>
            <a:pPr indent="0" lvl="0" marL="0" rtl="0">
              <a:spcBef>
                <a:spcPts val="1600"/>
              </a:spcBef>
              <a:spcAft>
                <a:spcPts val="0"/>
              </a:spcAft>
              <a:buNone/>
            </a:pPr>
            <a:r>
              <a:rPr lang="en">
                <a:solidFill>
                  <a:srgbClr val="999999"/>
                </a:solidFill>
              </a:rPr>
              <a:t>3. Convolution neural networks</a:t>
            </a:r>
            <a:endParaRPr>
              <a:solidFill>
                <a:srgbClr val="999999"/>
              </a:solidFill>
            </a:endParaRPr>
          </a:p>
          <a:p>
            <a:pPr indent="0" lvl="0" marL="0" rtl="0">
              <a:spcBef>
                <a:spcPts val="1600"/>
              </a:spcBef>
              <a:spcAft>
                <a:spcPts val="0"/>
              </a:spcAft>
              <a:buNone/>
            </a:pPr>
            <a:r>
              <a:rPr b="1" lang="en"/>
              <a:t>4. Useful softwares/tools/resources</a:t>
            </a:r>
            <a:endParaRPr b="1"/>
          </a:p>
          <a:p>
            <a:pPr indent="0" lvl="0" marL="0" rtl="0">
              <a:spcBef>
                <a:spcPts val="1600"/>
              </a:spcBef>
              <a:spcAft>
                <a:spcPts val="0"/>
              </a:spcAft>
              <a:buNone/>
            </a:pPr>
            <a:r>
              <a:rPr lang="en">
                <a:solidFill>
                  <a:srgbClr val="999999"/>
                </a:solidFill>
              </a:rPr>
              <a:t>5. Train an image classifier with PyTorch</a:t>
            </a:r>
            <a:endParaRPr>
              <a:solidFill>
                <a:srgbClr val="999999"/>
              </a:solidFill>
            </a:endParaRPr>
          </a:p>
          <a:p>
            <a:pPr indent="0" lvl="0" marL="0" rtl="0">
              <a:spcBef>
                <a:spcPts val="1600"/>
              </a:spcBef>
              <a:spcAft>
                <a:spcPts val="1600"/>
              </a:spcAft>
              <a:buNone/>
            </a:pPr>
            <a:r>
              <a:rPr lang="en">
                <a:solidFill>
                  <a:srgbClr val="999999"/>
                </a:solidFill>
              </a:rPr>
              <a:t>6. Experiments and open discussions</a:t>
            </a:r>
            <a:endParaRPr>
              <a:solidFill>
                <a:srgbClr val="999999"/>
              </a:solidFill>
            </a:endParaRPr>
          </a:p>
        </p:txBody>
      </p:sp>
      <p:pic>
        <p:nvPicPr>
          <p:cNvPr id="479" name="Google Shape;479;p59"/>
          <p:cNvPicPr preferRelativeResize="0"/>
          <p:nvPr/>
        </p:nvPicPr>
        <p:blipFill>
          <a:blip r:embed="rId3">
            <a:alphaModFix/>
          </a:blip>
          <a:stretch>
            <a:fillRect/>
          </a:stretch>
        </p:blipFill>
        <p:spPr>
          <a:xfrm>
            <a:off x="70325" y="56900"/>
            <a:ext cx="329950" cy="329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0"/>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Resources</a:t>
            </a:r>
            <a:endParaRPr/>
          </a:p>
        </p:txBody>
      </p:sp>
      <p:sp>
        <p:nvSpPr>
          <p:cNvPr id="485" name="Google Shape;485;p60"/>
          <p:cNvSpPr txBox="1"/>
          <p:nvPr>
            <p:ph idx="1" type="body"/>
          </p:nvPr>
        </p:nvSpPr>
        <p:spPr>
          <a:xfrm>
            <a:off x="729325" y="1413800"/>
            <a:ext cx="4074900" cy="141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Must-know:</a:t>
            </a:r>
            <a:endParaRPr b="1"/>
          </a:p>
          <a:p>
            <a:pPr indent="-311150" lvl="0" marL="457200" rtl="0">
              <a:spcBef>
                <a:spcPts val="1600"/>
              </a:spcBef>
              <a:spcAft>
                <a:spcPts val="0"/>
              </a:spcAft>
              <a:buSzPts val="1300"/>
              <a:buChar char="●"/>
            </a:pPr>
            <a:r>
              <a:rPr lang="en"/>
              <a:t>Stanford deep learning course: </a:t>
            </a:r>
            <a:r>
              <a:rPr lang="en" u="sng">
                <a:solidFill>
                  <a:schemeClr val="hlink"/>
                </a:solidFill>
                <a:hlinkClick r:id="rId3"/>
              </a:rPr>
              <a:t>cs231n</a:t>
            </a:r>
            <a:r>
              <a:rPr lang="en"/>
              <a:t>.</a:t>
            </a:r>
            <a:endParaRPr/>
          </a:p>
          <a:p>
            <a:pPr indent="-311150" lvl="0" marL="457200" rtl="0">
              <a:spcBef>
                <a:spcPts val="0"/>
              </a:spcBef>
              <a:spcAft>
                <a:spcPts val="0"/>
              </a:spcAft>
              <a:buSzPts val="1300"/>
              <a:buChar char="●"/>
            </a:pPr>
            <a:r>
              <a:rPr lang="en"/>
              <a:t>Deep learning </a:t>
            </a:r>
            <a:r>
              <a:rPr lang="en" u="sng">
                <a:solidFill>
                  <a:schemeClr val="hlink"/>
                </a:solidFill>
                <a:hlinkClick r:id="rId4"/>
              </a:rPr>
              <a:t>textbook</a:t>
            </a:r>
            <a:r>
              <a:rPr lang="en"/>
              <a:t> by Ian Goodfellow </a:t>
            </a:r>
            <a:r>
              <a:rPr i="1" lang="en"/>
              <a:t>et al</a:t>
            </a:r>
            <a:r>
              <a:rPr lang="en"/>
              <a:t>.</a:t>
            </a:r>
            <a:endParaRPr/>
          </a:p>
          <a:p>
            <a:pPr indent="-311150" lvl="0" marL="457200" rtl="0">
              <a:spcBef>
                <a:spcPts val="0"/>
              </a:spcBef>
              <a:spcAft>
                <a:spcPts val="0"/>
              </a:spcAft>
              <a:buSzPts val="1300"/>
              <a:buChar char="●"/>
            </a:pPr>
            <a:r>
              <a:rPr lang="en"/>
              <a:t>PyTorch tutorials and examples</a:t>
            </a:r>
            <a:endParaRPr/>
          </a:p>
        </p:txBody>
      </p:sp>
      <p:sp>
        <p:nvSpPr>
          <p:cNvPr id="486" name="Google Shape;486;p60"/>
          <p:cNvSpPr txBox="1"/>
          <p:nvPr>
            <p:ph idx="2" type="body"/>
          </p:nvPr>
        </p:nvSpPr>
        <p:spPr>
          <a:xfrm>
            <a:off x="4844050" y="728000"/>
            <a:ext cx="4074900" cy="401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If you want to dig up a little bit more:</a:t>
            </a:r>
            <a:endParaRPr b="1"/>
          </a:p>
          <a:p>
            <a:pPr indent="-311150" lvl="0" marL="457200" rtl="0">
              <a:spcBef>
                <a:spcPts val="1600"/>
              </a:spcBef>
              <a:spcAft>
                <a:spcPts val="0"/>
              </a:spcAft>
              <a:buSzPts val="1300"/>
              <a:buChar char="●"/>
            </a:pPr>
            <a:r>
              <a:rPr lang="en"/>
              <a:t>AI and DL blogs by popular companies.</a:t>
            </a:r>
            <a:endParaRPr/>
          </a:p>
          <a:p>
            <a:pPr indent="-298450" lvl="1" marL="914400" rtl="0">
              <a:spcBef>
                <a:spcPts val="0"/>
              </a:spcBef>
              <a:spcAft>
                <a:spcPts val="0"/>
              </a:spcAft>
              <a:buSzPts val="1100"/>
              <a:buChar char="○"/>
            </a:pPr>
            <a:r>
              <a:rPr lang="en" u="sng">
                <a:solidFill>
                  <a:schemeClr val="hlink"/>
                </a:solidFill>
                <a:hlinkClick r:id="rId5"/>
              </a:rPr>
              <a:t>DeepMind</a:t>
            </a:r>
            <a:r>
              <a:rPr lang="en"/>
              <a:t>: deep RL</a:t>
            </a:r>
            <a:endParaRPr/>
          </a:p>
          <a:p>
            <a:pPr indent="-298450" lvl="1" marL="914400" rtl="0">
              <a:spcBef>
                <a:spcPts val="0"/>
              </a:spcBef>
              <a:spcAft>
                <a:spcPts val="0"/>
              </a:spcAft>
              <a:buSzPts val="1100"/>
              <a:buChar char="○"/>
            </a:pPr>
            <a:r>
              <a:rPr lang="en"/>
              <a:t>Google: computer vision, language modelling</a:t>
            </a:r>
            <a:endParaRPr/>
          </a:p>
          <a:p>
            <a:pPr indent="-298450" lvl="1" marL="914400" rtl="0">
              <a:spcBef>
                <a:spcPts val="0"/>
              </a:spcBef>
              <a:spcAft>
                <a:spcPts val="0"/>
              </a:spcAft>
              <a:buSzPts val="1100"/>
              <a:buChar char="○"/>
            </a:pPr>
            <a:r>
              <a:rPr lang="en"/>
              <a:t>Facebook: computer vision</a:t>
            </a:r>
            <a:endParaRPr/>
          </a:p>
          <a:p>
            <a:pPr indent="-298450" lvl="1" marL="914400" rtl="0">
              <a:spcBef>
                <a:spcPts val="0"/>
              </a:spcBef>
              <a:spcAft>
                <a:spcPts val="0"/>
              </a:spcAft>
              <a:buSzPts val="1100"/>
              <a:buChar char="○"/>
            </a:pPr>
            <a:r>
              <a:rPr lang="en"/>
              <a:t>Uber, </a:t>
            </a:r>
            <a:r>
              <a:rPr lang="en" u="sng">
                <a:solidFill>
                  <a:schemeClr val="hlink"/>
                </a:solidFill>
                <a:hlinkClick r:id="rId6"/>
              </a:rPr>
              <a:t>Clarifai</a:t>
            </a:r>
            <a:r>
              <a:rPr lang="en"/>
              <a:t>, OpenAI, Salesforce, </a:t>
            </a:r>
            <a:r>
              <a:rPr lang="en" u="sng">
                <a:solidFill>
                  <a:schemeClr val="hlink"/>
                </a:solidFill>
                <a:hlinkClick r:id="rId7"/>
              </a:rPr>
              <a:t>Nvidia</a:t>
            </a:r>
            <a:r>
              <a:rPr lang="en"/>
              <a:t>, ...</a:t>
            </a:r>
            <a:endParaRPr/>
          </a:p>
          <a:p>
            <a:pPr indent="-311150" lvl="0" marL="457200" rtl="0">
              <a:spcBef>
                <a:spcPts val="1000"/>
              </a:spcBef>
              <a:spcAft>
                <a:spcPts val="0"/>
              </a:spcAft>
              <a:buSzPts val="1300"/>
              <a:buChar char="●"/>
            </a:pPr>
            <a:r>
              <a:rPr lang="en"/>
              <a:t>AI and ML top-tier conferences:</a:t>
            </a:r>
            <a:endParaRPr/>
          </a:p>
          <a:p>
            <a:pPr indent="-298450" lvl="1" marL="914400" rtl="0">
              <a:spcBef>
                <a:spcPts val="0"/>
              </a:spcBef>
              <a:spcAft>
                <a:spcPts val="0"/>
              </a:spcAft>
              <a:buSzPts val="1100"/>
              <a:buChar char="○"/>
            </a:pPr>
            <a:r>
              <a:rPr lang="en"/>
              <a:t>CVPR, ICCV, ECCV</a:t>
            </a:r>
            <a:endParaRPr/>
          </a:p>
          <a:p>
            <a:pPr indent="-298450" lvl="1" marL="914400" rtl="0">
              <a:spcBef>
                <a:spcPts val="0"/>
              </a:spcBef>
              <a:spcAft>
                <a:spcPts val="0"/>
              </a:spcAft>
              <a:buSzPts val="1100"/>
              <a:buChar char="○"/>
            </a:pPr>
            <a:r>
              <a:rPr lang="en"/>
              <a:t>NIPS, ICML, ICLR</a:t>
            </a:r>
            <a:endParaRPr/>
          </a:p>
          <a:p>
            <a:pPr indent="-311150" lvl="0" marL="457200" rtl="0">
              <a:spcBef>
                <a:spcPts val="1000"/>
              </a:spcBef>
              <a:spcAft>
                <a:spcPts val="0"/>
              </a:spcAft>
              <a:buSzPts val="1300"/>
              <a:buChar char="●"/>
            </a:pPr>
            <a:r>
              <a:rPr lang="en"/>
              <a:t>arXiv website</a:t>
            </a:r>
            <a:endParaRPr/>
          </a:p>
          <a:p>
            <a:pPr indent="-298450" lvl="1" marL="914400" rtl="0">
              <a:spcBef>
                <a:spcPts val="0"/>
              </a:spcBef>
              <a:spcAft>
                <a:spcPts val="0"/>
              </a:spcAft>
              <a:buSzPts val="1100"/>
              <a:buChar char="○"/>
            </a:pPr>
            <a:r>
              <a:rPr lang="en"/>
              <a:t>e.g., "</a:t>
            </a:r>
            <a:r>
              <a:rPr i="1" lang="en"/>
              <a:t>feed forward and backward run in deep convolution neural network</a:t>
            </a:r>
            <a:r>
              <a:rPr lang="en"/>
              <a:t>": </a:t>
            </a:r>
            <a:r>
              <a:rPr lang="en" u="sng">
                <a:solidFill>
                  <a:schemeClr val="hlink"/>
                </a:solidFill>
                <a:hlinkClick r:id="rId8"/>
              </a:rPr>
              <a:t>https://arxiv.org/pdf/1711.03278.pdf</a:t>
            </a:r>
            <a:endParaRPr/>
          </a:p>
          <a:p>
            <a:pPr indent="-311150" lvl="0" marL="457200" rtl="0">
              <a:spcBef>
                <a:spcPts val="1000"/>
              </a:spcBef>
              <a:spcAft>
                <a:spcPts val="0"/>
              </a:spcAft>
              <a:buSzPts val="1300"/>
              <a:buChar char="●"/>
            </a:pPr>
            <a:r>
              <a:rPr lang="en"/>
              <a:t>Social media</a:t>
            </a:r>
            <a:endParaRPr/>
          </a:p>
          <a:p>
            <a:pPr indent="-298450" lvl="1" marL="914400" rtl="0">
              <a:spcBef>
                <a:spcPts val="0"/>
              </a:spcBef>
              <a:spcAft>
                <a:spcPts val="0"/>
              </a:spcAft>
              <a:buSzPts val="1100"/>
              <a:buChar char="○"/>
            </a:pPr>
            <a:r>
              <a:rPr lang="en"/>
              <a:t>twitter: @</a:t>
            </a:r>
            <a:r>
              <a:rPr lang="en"/>
              <a:t>goodfellow_ian, @ylecun, etc.</a:t>
            </a:r>
            <a:endParaRPr/>
          </a:p>
          <a:p>
            <a:pPr indent="-298450" lvl="1" marL="914400" rtl="0">
              <a:spcBef>
                <a:spcPts val="0"/>
              </a:spcBef>
              <a:spcAft>
                <a:spcPts val="0"/>
              </a:spcAft>
              <a:buSzPts val="1100"/>
              <a:buChar char="○"/>
            </a:pPr>
            <a:r>
              <a:rPr lang="en"/>
              <a:t>Medium: </a:t>
            </a:r>
            <a:r>
              <a:rPr lang="en" u="sng">
                <a:solidFill>
                  <a:schemeClr val="hlink"/>
                </a:solidFill>
                <a:hlinkClick r:id="rId9"/>
              </a:rPr>
              <a:t>https://medium.com/</a:t>
            </a:r>
            <a:endParaRPr/>
          </a:p>
          <a:p>
            <a:pPr indent="0" lvl="0" marL="457200" rtl="0">
              <a:spcBef>
                <a:spcPts val="1600"/>
              </a:spcBef>
              <a:spcAft>
                <a:spcPts val="1600"/>
              </a:spcAft>
              <a:buNone/>
            </a:pPr>
            <a:r>
              <a:t/>
            </a:r>
            <a:endParaRPr/>
          </a:p>
        </p:txBody>
      </p:sp>
      <p:pic>
        <p:nvPicPr>
          <p:cNvPr id="487" name="Google Shape;487;p60"/>
          <p:cNvPicPr preferRelativeResize="0"/>
          <p:nvPr/>
        </p:nvPicPr>
        <p:blipFill>
          <a:blip r:embed="rId10">
            <a:alphaModFix/>
          </a:blip>
          <a:stretch>
            <a:fillRect/>
          </a:stretch>
        </p:blipFill>
        <p:spPr>
          <a:xfrm>
            <a:off x="70325" y="56900"/>
            <a:ext cx="329950" cy="329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Deep learning softwares</a:t>
            </a:r>
            <a:endParaRPr/>
          </a:p>
        </p:txBody>
      </p:sp>
      <p:pic>
        <p:nvPicPr>
          <p:cNvPr id="493" name="Google Shape;493;p61"/>
          <p:cNvPicPr preferRelativeResize="0"/>
          <p:nvPr/>
        </p:nvPicPr>
        <p:blipFill>
          <a:blip r:embed="rId3">
            <a:alphaModFix/>
          </a:blip>
          <a:stretch>
            <a:fillRect/>
          </a:stretch>
        </p:blipFill>
        <p:spPr>
          <a:xfrm>
            <a:off x="782600" y="1904300"/>
            <a:ext cx="4084751" cy="2748025"/>
          </a:xfrm>
          <a:prstGeom prst="rect">
            <a:avLst/>
          </a:prstGeom>
          <a:noFill/>
          <a:ln>
            <a:noFill/>
          </a:ln>
        </p:spPr>
      </p:pic>
      <p:pic>
        <p:nvPicPr>
          <p:cNvPr id="494" name="Google Shape;494;p61"/>
          <p:cNvPicPr preferRelativeResize="0"/>
          <p:nvPr/>
        </p:nvPicPr>
        <p:blipFill>
          <a:blip r:embed="rId4">
            <a:alphaModFix/>
          </a:blip>
          <a:stretch>
            <a:fillRect/>
          </a:stretch>
        </p:blipFill>
        <p:spPr>
          <a:xfrm>
            <a:off x="5611626" y="848525"/>
            <a:ext cx="2049700" cy="3711149"/>
          </a:xfrm>
          <a:prstGeom prst="rect">
            <a:avLst/>
          </a:prstGeom>
          <a:noFill/>
          <a:ln>
            <a:noFill/>
          </a:ln>
        </p:spPr>
      </p:pic>
      <p:sp>
        <p:nvSpPr>
          <p:cNvPr id="495" name="Google Shape;495;p61"/>
          <p:cNvSpPr txBox="1"/>
          <p:nvPr/>
        </p:nvSpPr>
        <p:spPr>
          <a:xfrm>
            <a:off x="3188050" y="2910025"/>
            <a:ext cx="1797900" cy="18441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6" name="Google Shape;496;p61"/>
          <p:cNvSpPr txBox="1"/>
          <p:nvPr>
            <p:ph idx="1" type="body"/>
          </p:nvPr>
        </p:nvSpPr>
        <p:spPr>
          <a:xfrm>
            <a:off x="4000775" y="2544475"/>
            <a:ext cx="1717200" cy="467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a:solidFill>
                  <a:srgbClr val="FF0000"/>
                </a:solidFill>
              </a:rPr>
              <a:t>Most popular ones</a:t>
            </a:r>
            <a:endParaRPr>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729450" y="-19300"/>
            <a:ext cx="7688700" cy="958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Deep learning in the wild:</a:t>
            </a:r>
            <a:r>
              <a:rPr lang="en"/>
              <a:t> </a:t>
            </a:r>
            <a:endParaRPr/>
          </a:p>
          <a:p>
            <a:pPr indent="0" lvl="0" marL="0">
              <a:spcBef>
                <a:spcPts val="0"/>
              </a:spcBef>
              <a:spcAft>
                <a:spcPts val="0"/>
              </a:spcAft>
              <a:buNone/>
            </a:pPr>
            <a:r>
              <a:rPr lang="en"/>
              <a:t>Self-driving cars</a:t>
            </a:r>
            <a:endParaRPr/>
          </a:p>
        </p:txBody>
      </p:sp>
      <p:sp>
        <p:nvSpPr>
          <p:cNvPr id="110" name="Google Shape;110;p17"/>
          <p:cNvSpPr txBox="1"/>
          <p:nvPr>
            <p:ph idx="1" type="body"/>
          </p:nvPr>
        </p:nvSpPr>
        <p:spPr>
          <a:xfrm>
            <a:off x="1289525" y="4580475"/>
            <a:ext cx="2254800" cy="33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00"/>
              <a:t>Source: </a:t>
            </a:r>
            <a:r>
              <a:rPr lang="en" sz="1000" u="sng">
                <a:solidFill>
                  <a:schemeClr val="hlink"/>
                </a:solidFill>
                <a:hlinkClick r:id="rId3"/>
              </a:rPr>
              <a:t>https://www.autoware.ai</a:t>
            </a:r>
            <a:r>
              <a:rPr lang="en" sz="1000"/>
              <a:t>/</a:t>
            </a:r>
            <a:endParaRPr sz="1000"/>
          </a:p>
          <a:p>
            <a:pPr indent="0" lvl="0" marL="0">
              <a:spcBef>
                <a:spcPts val="1600"/>
              </a:spcBef>
              <a:spcAft>
                <a:spcPts val="1600"/>
              </a:spcAft>
              <a:buNone/>
            </a:pPr>
            <a:r>
              <a:t/>
            </a:r>
            <a:endParaRPr sz="1000"/>
          </a:p>
        </p:txBody>
      </p:sp>
      <p:pic>
        <p:nvPicPr>
          <p:cNvPr id="111" name="Google Shape;111;p17"/>
          <p:cNvPicPr preferRelativeResize="0"/>
          <p:nvPr/>
        </p:nvPicPr>
        <p:blipFill>
          <a:blip r:embed="rId4">
            <a:alphaModFix/>
          </a:blip>
          <a:stretch>
            <a:fillRect/>
          </a:stretch>
        </p:blipFill>
        <p:spPr>
          <a:xfrm>
            <a:off x="70325" y="56900"/>
            <a:ext cx="329950" cy="329950"/>
          </a:xfrm>
          <a:prstGeom prst="rect">
            <a:avLst/>
          </a:prstGeom>
          <a:noFill/>
          <a:ln>
            <a:noFill/>
          </a:ln>
        </p:spPr>
      </p:pic>
      <p:pic>
        <p:nvPicPr>
          <p:cNvPr id="112" name="Google Shape;112;p17"/>
          <p:cNvPicPr preferRelativeResize="0"/>
          <p:nvPr/>
        </p:nvPicPr>
        <p:blipFill>
          <a:blip r:embed="rId5">
            <a:alphaModFix/>
          </a:blip>
          <a:stretch>
            <a:fillRect/>
          </a:stretch>
        </p:blipFill>
        <p:spPr>
          <a:xfrm>
            <a:off x="1343988" y="2953425"/>
            <a:ext cx="2145875" cy="1627050"/>
          </a:xfrm>
          <a:prstGeom prst="rect">
            <a:avLst/>
          </a:prstGeom>
          <a:noFill/>
          <a:ln>
            <a:noFill/>
          </a:ln>
        </p:spPr>
      </p:pic>
      <p:pic>
        <p:nvPicPr>
          <p:cNvPr descr="http://www.tier4.jp" id="113" name="Google Shape;113;p17" title="Self-driving driverless vehicle operating in a world heritage site">
            <a:hlinkClick r:id="rId6"/>
          </p:cNvPr>
          <p:cNvPicPr preferRelativeResize="0"/>
          <p:nvPr/>
        </p:nvPicPr>
        <p:blipFill>
          <a:blip r:embed="rId7">
            <a:alphaModFix/>
          </a:blip>
          <a:stretch>
            <a:fillRect/>
          </a:stretch>
        </p:blipFill>
        <p:spPr>
          <a:xfrm>
            <a:off x="4122000" y="1357650"/>
            <a:ext cx="4297075" cy="3222825"/>
          </a:xfrm>
          <a:prstGeom prst="rect">
            <a:avLst/>
          </a:prstGeom>
          <a:noFill/>
          <a:ln>
            <a:noFill/>
          </a:ln>
        </p:spPr>
      </p:pic>
      <p:sp>
        <p:nvSpPr>
          <p:cNvPr id="114" name="Google Shape;114;p17"/>
          <p:cNvSpPr txBox="1"/>
          <p:nvPr/>
        </p:nvSpPr>
        <p:spPr>
          <a:xfrm>
            <a:off x="704325" y="1547675"/>
            <a:ext cx="2984100" cy="1195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latin typeface="Lato"/>
                <a:ea typeface="Lato"/>
                <a:cs typeface="Lato"/>
                <a:sym typeface="Lato"/>
              </a:rPr>
              <a:t>Question:</a:t>
            </a:r>
            <a:endParaRPr b="1">
              <a:latin typeface="Lato"/>
              <a:ea typeface="Lato"/>
              <a:cs typeface="Lato"/>
              <a:sym typeface="Lato"/>
            </a:endParaRPr>
          </a:p>
          <a:p>
            <a:pPr indent="0" lvl="0" marL="0">
              <a:spcBef>
                <a:spcPts val="1000"/>
              </a:spcBef>
              <a:spcAft>
                <a:spcPts val="0"/>
              </a:spcAft>
              <a:buNone/>
            </a:pPr>
            <a:r>
              <a:rPr lang="en">
                <a:latin typeface="Lato"/>
                <a:ea typeface="Lato"/>
                <a:cs typeface="Lato"/>
                <a:sym typeface="Lato"/>
              </a:rPr>
              <a:t>What kind of tasks (object detection for instance) are involved in self-driving cars?</a:t>
            </a:r>
            <a:endParaRPr>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62"/>
          <p:cNvSpPr txBox="1"/>
          <p:nvPr>
            <p:ph type="title"/>
          </p:nvPr>
        </p:nvSpPr>
        <p:spPr>
          <a:xfrm>
            <a:off x="729450" y="1318650"/>
            <a:ext cx="7688400" cy="979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PyTorch: the most suitable software to design and deploy a deep learning model</a:t>
            </a:r>
            <a:endParaRPr/>
          </a:p>
        </p:txBody>
      </p:sp>
      <p:sp>
        <p:nvSpPr>
          <p:cNvPr id="502" name="Google Shape;502;p62"/>
          <p:cNvSpPr txBox="1"/>
          <p:nvPr>
            <p:ph idx="1" type="body"/>
          </p:nvPr>
        </p:nvSpPr>
        <p:spPr>
          <a:xfrm>
            <a:off x="729325" y="2298450"/>
            <a:ext cx="7472400" cy="481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For the rest time in the first session, we will walk through this beautiful deep learning toolkit.</a:t>
            </a:r>
            <a:endParaRPr/>
          </a:p>
        </p:txBody>
      </p:sp>
      <p:pic>
        <p:nvPicPr>
          <p:cNvPr id="503" name="Google Shape;503;p62"/>
          <p:cNvPicPr preferRelativeResize="0"/>
          <p:nvPr/>
        </p:nvPicPr>
        <p:blipFill>
          <a:blip r:embed="rId3">
            <a:alphaModFix/>
          </a:blip>
          <a:stretch>
            <a:fillRect/>
          </a:stretch>
        </p:blipFill>
        <p:spPr>
          <a:xfrm>
            <a:off x="1917988" y="2791575"/>
            <a:ext cx="5095069" cy="20584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Open your laptop and install </a:t>
            </a:r>
            <a:endParaRPr/>
          </a:p>
        </p:txBody>
      </p:sp>
      <p:pic>
        <p:nvPicPr>
          <p:cNvPr id="509" name="Google Shape;509;p63"/>
          <p:cNvPicPr preferRelativeResize="0"/>
          <p:nvPr/>
        </p:nvPicPr>
        <p:blipFill>
          <a:blip r:embed="rId3">
            <a:alphaModFix/>
          </a:blip>
          <a:stretch>
            <a:fillRect/>
          </a:stretch>
        </p:blipFill>
        <p:spPr>
          <a:xfrm>
            <a:off x="1241875" y="1901701"/>
            <a:ext cx="6453749" cy="26857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6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a:t>
            </a:r>
            <a:r>
              <a:rPr lang="en"/>
              <a:t>esources</a:t>
            </a:r>
            <a:endParaRPr/>
          </a:p>
        </p:txBody>
      </p:sp>
      <p:sp>
        <p:nvSpPr>
          <p:cNvPr id="515" name="Google Shape;515;p64"/>
          <p:cNvSpPr txBox="1"/>
          <p:nvPr>
            <p:ph idx="1" type="body"/>
          </p:nvPr>
        </p:nvSpPr>
        <p:spPr>
          <a:xfrm>
            <a:off x="729325" y="2078875"/>
            <a:ext cx="6397500" cy="1313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Tutorials: </a:t>
            </a:r>
            <a:r>
              <a:rPr lang="en" u="sng">
                <a:solidFill>
                  <a:schemeClr val="hlink"/>
                </a:solidFill>
                <a:hlinkClick r:id="rId3"/>
              </a:rPr>
              <a:t>http://pytorch.org/tutorials/</a:t>
            </a:r>
            <a:r>
              <a:rPr lang="en"/>
              <a:t>  </a:t>
            </a:r>
            <a:endParaRPr/>
          </a:p>
          <a:p>
            <a:pPr indent="0" lvl="0" marL="0" rtl="0">
              <a:spcBef>
                <a:spcPts val="1600"/>
              </a:spcBef>
              <a:spcAft>
                <a:spcPts val="0"/>
              </a:spcAft>
              <a:buNone/>
            </a:pPr>
            <a:r>
              <a:rPr lang="en"/>
              <a:t>Examples: </a:t>
            </a:r>
            <a:r>
              <a:rPr lang="en" sz="1200" u="sng">
                <a:solidFill>
                  <a:schemeClr val="hlink"/>
                </a:solidFill>
              </a:rPr>
              <a:t>https://github.com/pytorch/examples</a:t>
            </a:r>
            <a:endParaRPr sz="1200" u="sng">
              <a:solidFill>
                <a:schemeClr val="hlink"/>
              </a:solidFill>
            </a:endParaRPr>
          </a:p>
          <a:p>
            <a:pPr indent="0" lvl="0" marL="0" rtl="0">
              <a:spcBef>
                <a:spcPts val="1600"/>
              </a:spcBef>
              <a:spcAft>
                <a:spcPts val="0"/>
              </a:spcAft>
              <a:buNone/>
            </a:pPr>
            <a:r>
              <a:rPr lang="en"/>
              <a:t>Documents: for example, convolution op. </a:t>
            </a:r>
            <a:r>
              <a:rPr lang="en" sz="1200" u="sng">
                <a:solidFill>
                  <a:schemeClr val="hlink"/>
                </a:solidFill>
                <a:hlinkClick r:id="rId4"/>
              </a:rPr>
              <a:t>http://pytorch.org/docs/stable/nn.html#conv2d</a:t>
            </a:r>
            <a:endParaRPr b="1" sz="2600">
              <a:solidFill>
                <a:srgbClr val="1A1A1A"/>
              </a:solidFill>
              <a:latin typeface="Raleway"/>
              <a:ea typeface="Raleway"/>
              <a:cs typeface="Raleway"/>
              <a:sym typeface="Raleway"/>
            </a:endParaRPr>
          </a:p>
          <a:p>
            <a:pPr indent="0" lvl="0" marL="0" rtl="0">
              <a:spcBef>
                <a:spcPts val="1600"/>
              </a:spcBef>
              <a:spcAft>
                <a:spcPts val="1600"/>
              </a:spcAft>
              <a:buNone/>
            </a:pPr>
            <a:r>
              <a:t/>
            </a:r>
            <a:endParaRPr b="1" sz="2600">
              <a:solidFill>
                <a:srgbClr val="1A1A1A"/>
              </a:solidFill>
              <a:latin typeface="Raleway"/>
              <a:ea typeface="Raleway"/>
              <a:cs typeface="Raleway"/>
              <a:sym typeface="Ralew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Examples</a:t>
            </a:r>
            <a:endParaRPr/>
          </a:p>
        </p:txBody>
      </p:sp>
      <p:sp>
        <p:nvSpPr>
          <p:cNvPr id="521" name="Google Shape;521;p65"/>
          <p:cNvSpPr txBox="1"/>
          <p:nvPr>
            <p:ph idx="1" type="body"/>
          </p:nvPr>
        </p:nvSpPr>
        <p:spPr>
          <a:xfrm>
            <a:off x="729325" y="1926475"/>
            <a:ext cx="5674500" cy="535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sz="1200" u="sng">
                <a:solidFill>
                  <a:schemeClr val="accent5"/>
                </a:solidFill>
                <a:hlinkClick r:id="rId3"/>
              </a:rPr>
              <a:t>http://pytorch.org/tutorials/beginner/pytorch_with_examples.html</a:t>
            </a:r>
            <a:endParaRPr/>
          </a:p>
        </p:txBody>
      </p:sp>
      <p:sp>
        <p:nvSpPr>
          <p:cNvPr id="522" name="Google Shape;522;p65"/>
          <p:cNvSpPr txBox="1"/>
          <p:nvPr>
            <p:ph idx="2" type="body"/>
          </p:nvPr>
        </p:nvSpPr>
        <p:spPr>
          <a:xfrm>
            <a:off x="729325" y="2461675"/>
            <a:ext cx="6672600" cy="1316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This is a lightning walkthrough to have a quick sense of PyTorch.</a:t>
            </a:r>
            <a:endParaRPr/>
          </a:p>
          <a:p>
            <a:pPr indent="0" lvl="0" marL="0">
              <a:spcBef>
                <a:spcPts val="1600"/>
              </a:spcBef>
              <a:spcAft>
                <a:spcPts val="1600"/>
              </a:spcAft>
              <a:buNone/>
            </a:pPr>
            <a:r>
              <a:rPr lang="en"/>
              <a:t>We will have a further introduction to the key modules in the next session.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6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Examples</a:t>
            </a:r>
            <a:endParaRPr/>
          </a:p>
        </p:txBody>
      </p:sp>
      <p:pic>
        <p:nvPicPr>
          <p:cNvPr id="528" name="Google Shape;528;p66"/>
          <p:cNvPicPr preferRelativeResize="0"/>
          <p:nvPr/>
        </p:nvPicPr>
        <p:blipFill>
          <a:blip r:embed="rId3">
            <a:alphaModFix/>
          </a:blip>
          <a:stretch>
            <a:fillRect/>
          </a:stretch>
        </p:blipFill>
        <p:spPr>
          <a:xfrm>
            <a:off x="3990432" y="750588"/>
            <a:ext cx="4859823" cy="4136624"/>
          </a:xfrm>
          <a:prstGeom prst="rect">
            <a:avLst/>
          </a:prstGeom>
          <a:noFill/>
          <a:ln>
            <a:noFill/>
          </a:ln>
        </p:spPr>
      </p:pic>
      <p:sp>
        <p:nvSpPr>
          <p:cNvPr id="529" name="Google Shape;529;p66"/>
          <p:cNvSpPr txBox="1"/>
          <p:nvPr>
            <p:ph idx="2" type="body"/>
          </p:nvPr>
        </p:nvSpPr>
        <p:spPr>
          <a:xfrm>
            <a:off x="1505675" y="1941725"/>
            <a:ext cx="2301300" cy="725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Try this out!</a:t>
            </a:r>
            <a:endParaRPr/>
          </a:p>
          <a:p>
            <a:pPr indent="0" lvl="0" marL="0" rtl="0">
              <a:spcBef>
                <a:spcPts val="1600"/>
              </a:spcBef>
              <a:spcAft>
                <a:spcPts val="1600"/>
              </a:spcAft>
              <a:buNone/>
            </a:pPr>
            <a:r>
              <a:rPr lang="en">
                <a:solidFill>
                  <a:srgbClr val="FF0000"/>
                </a:solidFill>
              </a:rPr>
              <a:t>Define model structure as a sequence of layers ---&gt;</a:t>
            </a:r>
            <a:endParaRPr>
              <a:solidFill>
                <a:srgbClr val="FF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7"/>
          <p:cNvSpPr txBox="1"/>
          <p:nvPr/>
        </p:nvSpPr>
        <p:spPr>
          <a:xfrm>
            <a:off x="2442450" y="1958400"/>
            <a:ext cx="4259100" cy="692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000"/>
              </a:spcAft>
              <a:buNone/>
            </a:pPr>
            <a:r>
              <a:rPr b="1" lang="en" sz="3000">
                <a:latin typeface="Lato"/>
                <a:ea typeface="Lato"/>
                <a:cs typeface="Lato"/>
                <a:sym typeface="Lato"/>
              </a:rPr>
              <a:t>END of first session</a:t>
            </a:r>
            <a:endParaRPr>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6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Week's Outline</a:t>
            </a:r>
            <a:endParaRPr/>
          </a:p>
        </p:txBody>
      </p:sp>
      <p:sp>
        <p:nvSpPr>
          <p:cNvPr id="540" name="Google Shape;540;p68"/>
          <p:cNvSpPr txBox="1"/>
          <p:nvPr>
            <p:ph idx="1" type="body"/>
          </p:nvPr>
        </p:nvSpPr>
        <p:spPr>
          <a:xfrm>
            <a:off x="729450" y="2006175"/>
            <a:ext cx="6515400" cy="269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999999"/>
                </a:solidFill>
              </a:rPr>
              <a:t>1. Introduction</a:t>
            </a:r>
            <a:endParaRPr b="1"/>
          </a:p>
          <a:p>
            <a:pPr indent="0" lvl="0" marL="0" marR="0" rtl="0" algn="l">
              <a:lnSpc>
                <a:spcPct val="115000"/>
              </a:lnSpc>
              <a:spcBef>
                <a:spcPts val="1600"/>
              </a:spcBef>
              <a:spcAft>
                <a:spcPts val="0"/>
              </a:spcAft>
              <a:buNone/>
            </a:pPr>
            <a:r>
              <a:rPr lang="en">
                <a:solidFill>
                  <a:srgbClr val="999999"/>
                </a:solidFill>
              </a:rPr>
              <a:t>2. Prerequisite to machine learning, optimization</a:t>
            </a:r>
            <a:endParaRPr>
              <a:solidFill>
                <a:srgbClr val="999999"/>
              </a:solidFill>
            </a:endParaRPr>
          </a:p>
          <a:p>
            <a:pPr indent="0" lvl="0" marL="0" rtl="0">
              <a:spcBef>
                <a:spcPts val="1600"/>
              </a:spcBef>
              <a:spcAft>
                <a:spcPts val="0"/>
              </a:spcAft>
              <a:buNone/>
            </a:pPr>
            <a:r>
              <a:rPr lang="en">
                <a:solidFill>
                  <a:srgbClr val="999999"/>
                </a:solidFill>
              </a:rPr>
              <a:t>3. Convolution neural networks</a:t>
            </a:r>
            <a:endParaRPr>
              <a:solidFill>
                <a:srgbClr val="999999"/>
              </a:solidFill>
            </a:endParaRPr>
          </a:p>
          <a:p>
            <a:pPr indent="0" lvl="0" marL="0" rtl="0">
              <a:spcBef>
                <a:spcPts val="1600"/>
              </a:spcBef>
              <a:spcAft>
                <a:spcPts val="0"/>
              </a:spcAft>
              <a:buNone/>
            </a:pPr>
            <a:r>
              <a:rPr lang="en">
                <a:solidFill>
                  <a:srgbClr val="999999"/>
                </a:solidFill>
              </a:rPr>
              <a:t>4. Useful softwares/tools/resources</a:t>
            </a:r>
            <a:endParaRPr>
              <a:solidFill>
                <a:srgbClr val="999999"/>
              </a:solidFill>
            </a:endParaRPr>
          </a:p>
          <a:p>
            <a:pPr indent="0" lvl="0" marL="0" rtl="0">
              <a:spcBef>
                <a:spcPts val="1600"/>
              </a:spcBef>
              <a:spcAft>
                <a:spcPts val="0"/>
              </a:spcAft>
              <a:buNone/>
            </a:pPr>
            <a:r>
              <a:rPr b="1" lang="en"/>
              <a:t>5. Train an image classifier with PyTorch</a:t>
            </a:r>
            <a:endParaRPr b="1"/>
          </a:p>
          <a:p>
            <a:pPr indent="0" lvl="0" marL="0" rtl="0">
              <a:spcBef>
                <a:spcPts val="1600"/>
              </a:spcBef>
              <a:spcAft>
                <a:spcPts val="1600"/>
              </a:spcAft>
              <a:buNone/>
            </a:pPr>
            <a:r>
              <a:rPr lang="en">
                <a:solidFill>
                  <a:srgbClr val="999999"/>
                </a:solidFill>
              </a:rPr>
              <a:t>6. Experiments and open discussions</a:t>
            </a:r>
            <a:endParaRPr>
              <a:solidFill>
                <a:srgbClr val="999999"/>
              </a:solidFill>
            </a:endParaRPr>
          </a:p>
        </p:txBody>
      </p:sp>
      <p:pic>
        <p:nvPicPr>
          <p:cNvPr id="541" name="Google Shape;541;p68"/>
          <p:cNvPicPr preferRelativeResize="0"/>
          <p:nvPr/>
        </p:nvPicPr>
        <p:blipFill>
          <a:blip r:embed="rId3">
            <a:alphaModFix/>
          </a:blip>
          <a:stretch>
            <a:fillRect/>
          </a:stretch>
        </p:blipFill>
        <p:spPr>
          <a:xfrm>
            <a:off x="70325" y="56900"/>
            <a:ext cx="329950" cy="3299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69"/>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Overview of ImageNet challenge </a:t>
            </a:r>
            <a:r>
              <a:rPr lang="en" sz="1200"/>
              <a:t>(image classification)</a:t>
            </a:r>
            <a:endParaRPr sz="1200"/>
          </a:p>
        </p:txBody>
      </p:sp>
      <p:pic>
        <p:nvPicPr>
          <p:cNvPr id="547" name="Google Shape;547;p69"/>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548" name="Google Shape;548;p69"/>
          <p:cNvSpPr txBox="1"/>
          <p:nvPr/>
        </p:nvSpPr>
        <p:spPr>
          <a:xfrm>
            <a:off x="2116750" y="4671950"/>
            <a:ext cx="5176800" cy="399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100">
                <a:solidFill>
                  <a:srgbClr val="595959"/>
                </a:solidFill>
                <a:latin typeface="Lato"/>
                <a:ea typeface="Lato"/>
                <a:cs typeface="Lato"/>
                <a:sym typeface="Lato"/>
              </a:rPr>
              <a:t>Numbers (16.4% in AlexNet) indicate error rate; lower is better.</a:t>
            </a:r>
            <a:endParaRPr sz="1100">
              <a:solidFill>
                <a:srgbClr val="595959"/>
              </a:solidFill>
              <a:latin typeface="Lato"/>
              <a:ea typeface="Lato"/>
              <a:cs typeface="Lato"/>
              <a:sym typeface="Lato"/>
            </a:endParaRPr>
          </a:p>
        </p:txBody>
      </p:sp>
      <p:pic>
        <p:nvPicPr>
          <p:cNvPr id="549" name="Google Shape;549;p69"/>
          <p:cNvPicPr preferRelativeResize="0"/>
          <p:nvPr/>
        </p:nvPicPr>
        <p:blipFill>
          <a:blip r:embed="rId4">
            <a:alphaModFix/>
          </a:blip>
          <a:stretch>
            <a:fillRect/>
          </a:stretch>
        </p:blipFill>
        <p:spPr>
          <a:xfrm>
            <a:off x="1451864" y="1270750"/>
            <a:ext cx="5746623" cy="33548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pic>
        <p:nvPicPr>
          <p:cNvPr id="554" name="Google Shape;554;p70"/>
          <p:cNvPicPr preferRelativeResize="0"/>
          <p:nvPr/>
        </p:nvPicPr>
        <p:blipFill>
          <a:blip r:embed="rId3">
            <a:alphaModFix/>
          </a:blip>
          <a:stretch>
            <a:fillRect/>
          </a:stretch>
        </p:blipFill>
        <p:spPr>
          <a:xfrm>
            <a:off x="0" y="304475"/>
            <a:ext cx="9143999" cy="42671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pic>
        <p:nvPicPr>
          <p:cNvPr id="559" name="Google Shape;559;p71"/>
          <p:cNvPicPr preferRelativeResize="0"/>
          <p:nvPr/>
        </p:nvPicPr>
        <p:blipFill>
          <a:blip r:embed="rId3">
            <a:alphaModFix/>
          </a:blip>
          <a:stretch>
            <a:fillRect/>
          </a:stretch>
        </p:blipFill>
        <p:spPr>
          <a:xfrm>
            <a:off x="0" y="301576"/>
            <a:ext cx="9144000" cy="41429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9300"/>
            <a:ext cx="7688700" cy="95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Deep learning in the wild:</a:t>
            </a:r>
            <a:r>
              <a:rPr lang="en"/>
              <a:t> </a:t>
            </a:r>
            <a:endParaRPr/>
          </a:p>
          <a:p>
            <a:pPr indent="0" lvl="0" marL="0" rtl="0">
              <a:spcBef>
                <a:spcPts val="0"/>
              </a:spcBef>
              <a:spcAft>
                <a:spcPts val="0"/>
              </a:spcAft>
              <a:buNone/>
            </a:pPr>
            <a:r>
              <a:rPr lang="en"/>
              <a:t>Self-driving cars</a:t>
            </a:r>
            <a:endParaRPr/>
          </a:p>
        </p:txBody>
      </p:sp>
      <p:sp>
        <p:nvSpPr>
          <p:cNvPr id="120" name="Google Shape;120;p18"/>
          <p:cNvSpPr txBox="1"/>
          <p:nvPr>
            <p:ph idx="1" type="body"/>
          </p:nvPr>
        </p:nvSpPr>
        <p:spPr>
          <a:xfrm>
            <a:off x="881750" y="4580475"/>
            <a:ext cx="4919700" cy="330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000"/>
              <a:t>Source: </a:t>
            </a:r>
            <a:r>
              <a:rPr lang="en" sz="1000" u="sng">
                <a:solidFill>
                  <a:schemeClr val="hlink"/>
                </a:solidFill>
                <a:hlinkClick r:id="rId3"/>
              </a:rPr>
              <a:t>https://developer.nvidia.com/driveworks</a:t>
            </a:r>
            <a:endParaRPr sz="1000"/>
          </a:p>
          <a:p>
            <a:pPr indent="0" lvl="0" marL="0" rtl="0">
              <a:spcBef>
                <a:spcPts val="1600"/>
              </a:spcBef>
              <a:spcAft>
                <a:spcPts val="0"/>
              </a:spcAft>
              <a:buNone/>
            </a:pPr>
            <a:r>
              <a:t/>
            </a:r>
            <a:endParaRPr sz="1800"/>
          </a:p>
          <a:p>
            <a:pPr indent="0" lvl="0" marL="0" rtl="0">
              <a:spcBef>
                <a:spcPts val="1600"/>
              </a:spcBef>
              <a:spcAft>
                <a:spcPts val="1600"/>
              </a:spcAft>
              <a:buNone/>
            </a:pPr>
            <a:r>
              <a:t/>
            </a:r>
            <a:endParaRPr sz="1000"/>
          </a:p>
        </p:txBody>
      </p:sp>
      <p:pic>
        <p:nvPicPr>
          <p:cNvPr id="121" name="Google Shape;121;p18"/>
          <p:cNvPicPr preferRelativeResize="0"/>
          <p:nvPr/>
        </p:nvPicPr>
        <p:blipFill>
          <a:blip r:embed="rId4">
            <a:alphaModFix/>
          </a:blip>
          <a:stretch>
            <a:fillRect/>
          </a:stretch>
        </p:blipFill>
        <p:spPr>
          <a:xfrm>
            <a:off x="70325" y="56900"/>
            <a:ext cx="329950" cy="329950"/>
          </a:xfrm>
          <a:prstGeom prst="rect">
            <a:avLst/>
          </a:prstGeom>
          <a:noFill/>
          <a:ln>
            <a:noFill/>
          </a:ln>
        </p:spPr>
      </p:pic>
      <p:sp>
        <p:nvSpPr>
          <p:cNvPr id="122" name="Google Shape;122;p18"/>
          <p:cNvSpPr txBox="1"/>
          <p:nvPr/>
        </p:nvSpPr>
        <p:spPr>
          <a:xfrm>
            <a:off x="704325" y="1395275"/>
            <a:ext cx="7849800" cy="73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Lato"/>
                <a:ea typeface="Lato"/>
                <a:cs typeface="Lato"/>
                <a:sym typeface="Lato"/>
              </a:rPr>
              <a:t>Detection task</a:t>
            </a:r>
            <a:endParaRPr b="1">
              <a:latin typeface="Lato"/>
              <a:ea typeface="Lato"/>
              <a:cs typeface="Lato"/>
              <a:sym typeface="Lato"/>
            </a:endParaRPr>
          </a:p>
          <a:p>
            <a:pPr indent="0" lvl="0" marL="0" rtl="0">
              <a:lnSpc>
                <a:spcPct val="115000"/>
              </a:lnSpc>
              <a:spcBef>
                <a:spcPts val="1000"/>
              </a:spcBef>
              <a:spcAft>
                <a:spcPts val="0"/>
              </a:spcAft>
              <a:buNone/>
            </a:pPr>
            <a:r>
              <a:rPr lang="en" sz="1200">
                <a:solidFill>
                  <a:srgbClr val="333333"/>
                </a:solidFill>
                <a:highlight>
                  <a:srgbClr val="FFFFFF"/>
                </a:highlight>
                <a:latin typeface="Lato"/>
                <a:ea typeface="Lato"/>
                <a:cs typeface="Lato"/>
                <a:sym typeface="Lato"/>
              </a:rPr>
              <a:t>includes sensor processing, sensor correlation, sensor fusion, </a:t>
            </a:r>
            <a:r>
              <a:rPr lang="en" sz="1200">
                <a:solidFill>
                  <a:srgbClr val="0000FF"/>
                </a:solidFill>
                <a:highlight>
                  <a:srgbClr val="FFFFFF"/>
                </a:highlight>
                <a:latin typeface="Lato"/>
                <a:ea typeface="Lato"/>
                <a:cs typeface="Lato"/>
                <a:sym typeface="Lato"/>
              </a:rPr>
              <a:t>segmentation, detection and classification</a:t>
            </a:r>
            <a:r>
              <a:rPr lang="en" sz="1200">
                <a:solidFill>
                  <a:srgbClr val="333333"/>
                </a:solidFill>
                <a:highlight>
                  <a:srgbClr val="FFFFFF"/>
                </a:highlight>
                <a:latin typeface="Lato"/>
                <a:ea typeface="Lato"/>
                <a:cs typeface="Lato"/>
                <a:sym typeface="Lato"/>
              </a:rPr>
              <a:t>.</a:t>
            </a:r>
            <a:endParaRPr>
              <a:latin typeface="Lato"/>
              <a:ea typeface="Lato"/>
              <a:cs typeface="Lato"/>
              <a:sym typeface="Lato"/>
            </a:endParaRPr>
          </a:p>
        </p:txBody>
      </p:sp>
      <p:pic>
        <p:nvPicPr>
          <p:cNvPr id="123" name="Google Shape;123;p18"/>
          <p:cNvPicPr preferRelativeResize="0"/>
          <p:nvPr/>
        </p:nvPicPr>
        <p:blipFill>
          <a:blip r:embed="rId5">
            <a:alphaModFix/>
          </a:blip>
          <a:stretch>
            <a:fillRect/>
          </a:stretch>
        </p:blipFill>
        <p:spPr>
          <a:xfrm>
            <a:off x="1106950" y="2385725"/>
            <a:ext cx="6667194" cy="1996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id="564" name="Google Shape;564;p72"/>
          <p:cNvPicPr preferRelativeResize="0"/>
          <p:nvPr/>
        </p:nvPicPr>
        <p:blipFill>
          <a:blip r:embed="rId3">
            <a:alphaModFix/>
          </a:blip>
          <a:stretch>
            <a:fillRect/>
          </a:stretch>
        </p:blipFill>
        <p:spPr>
          <a:xfrm>
            <a:off x="0" y="291425"/>
            <a:ext cx="9143999" cy="422441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pic>
        <p:nvPicPr>
          <p:cNvPr id="569" name="Google Shape;569;p73"/>
          <p:cNvPicPr preferRelativeResize="0"/>
          <p:nvPr/>
        </p:nvPicPr>
        <p:blipFill>
          <a:blip r:embed="rId3">
            <a:alphaModFix/>
          </a:blip>
          <a:stretch>
            <a:fillRect/>
          </a:stretch>
        </p:blipFill>
        <p:spPr>
          <a:xfrm>
            <a:off x="0" y="365575"/>
            <a:ext cx="9144002" cy="42397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pic>
        <p:nvPicPr>
          <p:cNvPr id="574" name="Google Shape;574;p74"/>
          <p:cNvPicPr preferRelativeResize="0"/>
          <p:nvPr/>
        </p:nvPicPr>
        <p:blipFill>
          <a:blip r:embed="rId3">
            <a:alphaModFix/>
          </a:blip>
          <a:stretch>
            <a:fillRect/>
          </a:stretch>
        </p:blipFill>
        <p:spPr>
          <a:xfrm>
            <a:off x="0" y="254350"/>
            <a:ext cx="9144001" cy="41227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pic>
        <p:nvPicPr>
          <p:cNvPr id="579" name="Google Shape;579;p75"/>
          <p:cNvPicPr preferRelativeResize="0"/>
          <p:nvPr/>
        </p:nvPicPr>
        <p:blipFill>
          <a:blip r:embed="rId3">
            <a:alphaModFix/>
          </a:blip>
          <a:stretch>
            <a:fillRect/>
          </a:stretch>
        </p:blipFill>
        <p:spPr>
          <a:xfrm>
            <a:off x="0" y="291425"/>
            <a:ext cx="9144001" cy="433771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pic>
        <p:nvPicPr>
          <p:cNvPr id="584" name="Google Shape;584;p76"/>
          <p:cNvPicPr preferRelativeResize="0"/>
          <p:nvPr/>
        </p:nvPicPr>
        <p:blipFill>
          <a:blip r:embed="rId3">
            <a:alphaModFix/>
          </a:blip>
          <a:stretch>
            <a:fillRect/>
          </a:stretch>
        </p:blipFill>
        <p:spPr>
          <a:xfrm>
            <a:off x="0" y="254325"/>
            <a:ext cx="9143999" cy="415877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pic>
        <p:nvPicPr>
          <p:cNvPr id="589" name="Google Shape;589;p77"/>
          <p:cNvPicPr preferRelativeResize="0"/>
          <p:nvPr/>
        </p:nvPicPr>
        <p:blipFill>
          <a:blip r:embed="rId3">
            <a:alphaModFix/>
          </a:blip>
          <a:stretch>
            <a:fillRect/>
          </a:stretch>
        </p:blipFill>
        <p:spPr>
          <a:xfrm>
            <a:off x="0" y="245075"/>
            <a:ext cx="9144001" cy="420703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pic>
        <p:nvPicPr>
          <p:cNvPr id="594" name="Google Shape;594;p78"/>
          <p:cNvPicPr preferRelativeResize="0"/>
          <p:nvPr/>
        </p:nvPicPr>
        <p:blipFill>
          <a:blip r:embed="rId3">
            <a:alphaModFix/>
          </a:blip>
          <a:stretch>
            <a:fillRect/>
          </a:stretch>
        </p:blipFill>
        <p:spPr>
          <a:xfrm>
            <a:off x="0" y="245075"/>
            <a:ext cx="9144001" cy="453881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pic>
        <p:nvPicPr>
          <p:cNvPr id="599" name="Google Shape;599;p79"/>
          <p:cNvPicPr preferRelativeResize="0"/>
          <p:nvPr/>
        </p:nvPicPr>
        <p:blipFill>
          <a:blip r:embed="rId3">
            <a:alphaModFix/>
          </a:blip>
          <a:stretch>
            <a:fillRect/>
          </a:stretch>
        </p:blipFill>
        <p:spPr>
          <a:xfrm>
            <a:off x="0" y="300675"/>
            <a:ext cx="9144000" cy="4572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pic>
        <p:nvPicPr>
          <p:cNvPr id="604" name="Google Shape;604;p80"/>
          <p:cNvPicPr preferRelativeResize="0"/>
          <p:nvPr/>
        </p:nvPicPr>
        <p:blipFill>
          <a:blip r:embed="rId3">
            <a:alphaModFix/>
          </a:blip>
          <a:stretch>
            <a:fillRect/>
          </a:stretch>
        </p:blipFill>
        <p:spPr>
          <a:xfrm>
            <a:off x="0" y="282150"/>
            <a:ext cx="9144001" cy="455875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pic>
        <p:nvPicPr>
          <p:cNvPr id="609" name="Google Shape;609;p81"/>
          <p:cNvPicPr preferRelativeResize="0"/>
          <p:nvPr/>
        </p:nvPicPr>
        <p:blipFill>
          <a:blip r:embed="rId3">
            <a:alphaModFix/>
          </a:blip>
          <a:stretch>
            <a:fillRect/>
          </a:stretch>
        </p:blipFill>
        <p:spPr>
          <a:xfrm>
            <a:off x="0" y="254350"/>
            <a:ext cx="9144001" cy="45520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9300"/>
            <a:ext cx="7688700" cy="95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Deep learning in the wild:</a:t>
            </a:r>
            <a:r>
              <a:rPr lang="en"/>
              <a:t> </a:t>
            </a:r>
            <a:endParaRPr/>
          </a:p>
          <a:p>
            <a:pPr indent="0" lvl="0" marL="0" rtl="0">
              <a:spcBef>
                <a:spcPts val="0"/>
              </a:spcBef>
              <a:spcAft>
                <a:spcPts val="0"/>
              </a:spcAft>
              <a:buNone/>
            </a:pPr>
            <a:r>
              <a:rPr lang="en"/>
              <a:t>Self-driving cars</a:t>
            </a:r>
            <a:endParaRPr/>
          </a:p>
        </p:txBody>
      </p:sp>
      <p:sp>
        <p:nvSpPr>
          <p:cNvPr id="129" name="Google Shape;129;p19"/>
          <p:cNvSpPr txBox="1"/>
          <p:nvPr>
            <p:ph idx="1" type="body"/>
          </p:nvPr>
        </p:nvSpPr>
        <p:spPr>
          <a:xfrm>
            <a:off x="881750" y="4580475"/>
            <a:ext cx="4919700" cy="33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t>Source: </a:t>
            </a:r>
            <a:r>
              <a:rPr lang="en" sz="1000" u="sng">
                <a:solidFill>
                  <a:schemeClr val="hlink"/>
                </a:solidFill>
                <a:hlinkClick r:id="rId3"/>
              </a:rPr>
              <a:t>https://developer.nvidia.com/driveworks</a:t>
            </a:r>
            <a:endParaRPr sz="1000"/>
          </a:p>
          <a:p>
            <a:pPr indent="0" lvl="0" marL="0" rtl="0">
              <a:spcBef>
                <a:spcPts val="1600"/>
              </a:spcBef>
              <a:spcAft>
                <a:spcPts val="0"/>
              </a:spcAft>
              <a:buNone/>
            </a:pPr>
            <a:r>
              <a:t/>
            </a:r>
            <a:endParaRPr sz="1800"/>
          </a:p>
          <a:p>
            <a:pPr indent="0" lvl="0" marL="0" rtl="0">
              <a:spcBef>
                <a:spcPts val="1600"/>
              </a:spcBef>
              <a:spcAft>
                <a:spcPts val="1600"/>
              </a:spcAft>
              <a:buNone/>
            </a:pPr>
            <a:r>
              <a:t/>
            </a:r>
            <a:endParaRPr sz="1000"/>
          </a:p>
        </p:txBody>
      </p:sp>
      <p:pic>
        <p:nvPicPr>
          <p:cNvPr id="130" name="Google Shape;130;p19"/>
          <p:cNvPicPr preferRelativeResize="0"/>
          <p:nvPr/>
        </p:nvPicPr>
        <p:blipFill>
          <a:blip r:embed="rId4">
            <a:alphaModFix/>
          </a:blip>
          <a:stretch>
            <a:fillRect/>
          </a:stretch>
        </p:blipFill>
        <p:spPr>
          <a:xfrm>
            <a:off x="70325" y="56900"/>
            <a:ext cx="329950" cy="329950"/>
          </a:xfrm>
          <a:prstGeom prst="rect">
            <a:avLst/>
          </a:prstGeom>
          <a:noFill/>
          <a:ln>
            <a:noFill/>
          </a:ln>
        </p:spPr>
      </p:pic>
      <p:sp>
        <p:nvSpPr>
          <p:cNvPr id="131" name="Google Shape;131;p19"/>
          <p:cNvSpPr txBox="1"/>
          <p:nvPr/>
        </p:nvSpPr>
        <p:spPr>
          <a:xfrm>
            <a:off x="704325" y="1395275"/>
            <a:ext cx="7849800" cy="73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Lato"/>
                <a:ea typeface="Lato"/>
                <a:cs typeface="Lato"/>
                <a:sym typeface="Lato"/>
              </a:rPr>
              <a:t>Localization</a:t>
            </a:r>
            <a:r>
              <a:rPr b="1" lang="en">
                <a:latin typeface="Lato"/>
                <a:ea typeface="Lato"/>
                <a:cs typeface="Lato"/>
                <a:sym typeface="Lato"/>
              </a:rPr>
              <a:t> task</a:t>
            </a:r>
            <a:endParaRPr b="1">
              <a:latin typeface="Lato"/>
              <a:ea typeface="Lato"/>
              <a:cs typeface="Lato"/>
              <a:sym typeface="Lato"/>
            </a:endParaRPr>
          </a:p>
          <a:p>
            <a:pPr indent="0" lvl="0" marL="0" rtl="0">
              <a:spcBef>
                <a:spcPts val="1000"/>
              </a:spcBef>
              <a:spcAft>
                <a:spcPts val="0"/>
              </a:spcAft>
              <a:buNone/>
            </a:pPr>
            <a:r>
              <a:rPr lang="en" sz="1200">
                <a:latin typeface="Lato"/>
                <a:ea typeface="Lato"/>
                <a:cs typeface="Lato"/>
                <a:sym typeface="Lato"/>
              </a:rPr>
              <a:t>i</a:t>
            </a:r>
            <a:r>
              <a:rPr lang="en" sz="1200">
                <a:solidFill>
                  <a:srgbClr val="333333"/>
                </a:solidFill>
                <a:highlight>
                  <a:srgbClr val="FFFFFF"/>
                </a:highlight>
                <a:latin typeface="Lato"/>
                <a:ea typeface="Lato"/>
                <a:cs typeface="Lato"/>
                <a:sym typeface="Lato"/>
              </a:rPr>
              <a:t>ncludes map localization, HD-Map interfacing, and egomotion (structure from motion and odometry)</a:t>
            </a:r>
            <a:endParaRPr sz="1200">
              <a:latin typeface="Lato"/>
              <a:ea typeface="Lato"/>
              <a:cs typeface="Lato"/>
              <a:sym typeface="Lato"/>
            </a:endParaRPr>
          </a:p>
          <a:p>
            <a:pPr indent="0" lvl="0" marL="0" rtl="0">
              <a:lnSpc>
                <a:spcPct val="115000"/>
              </a:lnSpc>
              <a:spcBef>
                <a:spcPts val="1000"/>
              </a:spcBef>
              <a:spcAft>
                <a:spcPts val="0"/>
              </a:spcAft>
              <a:buNone/>
            </a:pPr>
            <a:r>
              <a:t/>
            </a:r>
            <a:endParaRPr sz="1200">
              <a:solidFill>
                <a:srgbClr val="333333"/>
              </a:solidFill>
              <a:highlight>
                <a:srgbClr val="FFFFFF"/>
              </a:highlight>
              <a:latin typeface="Lato"/>
              <a:ea typeface="Lato"/>
              <a:cs typeface="Lato"/>
              <a:sym typeface="Lato"/>
            </a:endParaRPr>
          </a:p>
        </p:txBody>
      </p:sp>
      <p:pic>
        <p:nvPicPr>
          <p:cNvPr id="132" name="Google Shape;132;p19"/>
          <p:cNvPicPr preferRelativeResize="0"/>
          <p:nvPr/>
        </p:nvPicPr>
        <p:blipFill>
          <a:blip r:embed="rId5">
            <a:alphaModFix/>
          </a:blip>
          <a:stretch>
            <a:fillRect/>
          </a:stretch>
        </p:blipFill>
        <p:spPr>
          <a:xfrm>
            <a:off x="1579625" y="2127275"/>
            <a:ext cx="5440767" cy="245319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pic>
        <p:nvPicPr>
          <p:cNvPr id="614" name="Google Shape;614;p82"/>
          <p:cNvPicPr preferRelativeResize="0"/>
          <p:nvPr/>
        </p:nvPicPr>
        <p:blipFill>
          <a:blip r:embed="rId3">
            <a:alphaModFix/>
          </a:blip>
          <a:stretch>
            <a:fillRect/>
          </a:stretch>
        </p:blipFill>
        <p:spPr>
          <a:xfrm>
            <a:off x="0" y="300700"/>
            <a:ext cx="9144000" cy="451243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pic>
        <p:nvPicPr>
          <p:cNvPr id="619" name="Google Shape;619;p83"/>
          <p:cNvPicPr preferRelativeResize="0"/>
          <p:nvPr/>
        </p:nvPicPr>
        <p:blipFill>
          <a:blip r:embed="rId3">
            <a:alphaModFix/>
          </a:blip>
          <a:stretch>
            <a:fillRect/>
          </a:stretch>
        </p:blipFill>
        <p:spPr>
          <a:xfrm>
            <a:off x="0" y="245075"/>
            <a:ext cx="9144001" cy="4538819"/>
          </a:xfrm>
          <a:prstGeom prst="rect">
            <a:avLst/>
          </a:prstGeom>
          <a:noFill/>
          <a:ln>
            <a:noFill/>
          </a:ln>
        </p:spPr>
      </p:pic>
      <p:sp>
        <p:nvSpPr>
          <p:cNvPr id="620" name="Google Shape;620;p83"/>
          <p:cNvSpPr txBox="1"/>
          <p:nvPr/>
        </p:nvSpPr>
        <p:spPr>
          <a:xfrm>
            <a:off x="4967425" y="2826600"/>
            <a:ext cx="3883200" cy="1158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400">
                <a:solidFill>
                  <a:srgbClr val="0000FF"/>
                </a:solidFill>
                <a:latin typeface="Lato"/>
                <a:ea typeface="Lato"/>
                <a:cs typeface="Lato"/>
                <a:sym typeface="Lato"/>
              </a:rPr>
              <a:t>Now, build AlexNet in your pytorch environment!</a:t>
            </a:r>
            <a:endParaRPr b="1" sz="2400">
              <a:solidFill>
                <a:srgbClr val="0000FF"/>
              </a:solidFill>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84"/>
          <p:cNvSpPr txBox="1"/>
          <p:nvPr>
            <p:ph type="title"/>
          </p:nvPr>
        </p:nvSpPr>
        <p:spPr>
          <a:xfrm>
            <a:off x="727800" y="555125"/>
            <a:ext cx="8129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800"/>
              <a:t>Side slide:</a:t>
            </a:r>
            <a:r>
              <a:rPr lang="en"/>
              <a:t> about normalization layer (LRN) in AlexNet</a:t>
            </a:r>
            <a:endParaRPr/>
          </a:p>
        </p:txBody>
      </p:sp>
      <p:sp>
        <p:nvSpPr>
          <p:cNvPr id="626" name="Google Shape;626;p84"/>
          <p:cNvSpPr txBox="1"/>
          <p:nvPr>
            <p:ph idx="1" type="body"/>
          </p:nvPr>
        </p:nvSpPr>
        <p:spPr>
          <a:xfrm>
            <a:off x="6719650" y="3078425"/>
            <a:ext cx="1082400" cy="3993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t>Illustration</a:t>
            </a:r>
            <a:endParaRPr/>
          </a:p>
        </p:txBody>
      </p:sp>
      <p:pic>
        <p:nvPicPr>
          <p:cNvPr id="627" name="Google Shape;627;p84"/>
          <p:cNvPicPr preferRelativeResize="0"/>
          <p:nvPr/>
        </p:nvPicPr>
        <p:blipFill>
          <a:blip r:embed="rId3">
            <a:alphaModFix/>
          </a:blip>
          <a:stretch>
            <a:fillRect/>
          </a:stretch>
        </p:blipFill>
        <p:spPr>
          <a:xfrm>
            <a:off x="3434200" y="1861325"/>
            <a:ext cx="2954426" cy="592050"/>
          </a:xfrm>
          <a:prstGeom prst="rect">
            <a:avLst/>
          </a:prstGeom>
          <a:noFill/>
          <a:ln>
            <a:noFill/>
          </a:ln>
        </p:spPr>
      </p:pic>
      <p:pic>
        <p:nvPicPr>
          <p:cNvPr id="628" name="Google Shape;628;p84"/>
          <p:cNvPicPr preferRelativeResize="0"/>
          <p:nvPr/>
        </p:nvPicPr>
        <p:blipFill>
          <a:blip r:embed="rId4">
            <a:alphaModFix/>
          </a:blip>
          <a:stretch>
            <a:fillRect/>
          </a:stretch>
        </p:blipFill>
        <p:spPr>
          <a:xfrm>
            <a:off x="6515725" y="1787350"/>
            <a:ext cx="1585675" cy="1259350"/>
          </a:xfrm>
          <a:prstGeom prst="rect">
            <a:avLst/>
          </a:prstGeom>
          <a:noFill/>
          <a:ln>
            <a:noFill/>
          </a:ln>
        </p:spPr>
      </p:pic>
      <p:sp>
        <p:nvSpPr>
          <p:cNvPr id="629" name="Google Shape;629;p84"/>
          <p:cNvSpPr txBox="1"/>
          <p:nvPr>
            <p:ph idx="1" type="body"/>
          </p:nvPr>
        </p:nvSpPr>
        <p:spPr>
          <a:xfrm>
            <a:off x="798400" y="1388050"/>
            <a:ext cx="2686200" cy="143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Goal:</a:t>
            </a:r>
            <a:endParaRPr/>
          </a:p>
          <a:p>
            <a:pPr indent="0" lvl="0" marL="0">
              <a:spcBef>
                <a:spcPts val="0"/>
              </a:spcBef>
              <a:spcAft>
                <a:spcPts val="0"/>
              </a:spcAft>
              <a:buNone/>
            </a:pPr>
            <a:r>
              <a:rPr lang="en"/>
              <a:t>to </a:t>
            </a:r>
            <a:r>
              <a:rPr b="1" lang="en"/>
              <a:t>smooth</a:t>
            </a:r>
            <a:r>
              <a:rPr lang="en"/>
              <a:t> the current layer from the response of other feature maps.</a:t>
            </a:r>
            <a:endParaRPr/>
          </a:p>
          <a:p>
            <a:pPr indent="0" lvl="0" marL="0">
              <a:spcBef>
                <a:spcPts val="1600"/>
              </a:spcBef>
              <a:spcAft>
                <a:spcPts val="0"/>
              </a:spcAft>
              <a:buNone/>
            </a:pPr>
            <a:r>
              <a:rPr lang="en"/>
              <a:t>For details, see </a:t>
            </a:r>
            <a:r>
              <a:rPr lang="en" u="sng">
                <a:solidFill>
                  <a:schemeClr val="hlink"/>
                </a:solidFill>
                <a:hlinkClick r:id="rId5"/>
              </a:rPr>
              <a:t>paper</a:t>
            </a:r>
            <a:r>
              <a:rPr lang="en"/>
              <a:t>.</a:t>
            </a:r>
            <a:endParaRPr/>
          </a:p>
          <a:p>
            <a:pPr indent="0" lvl="0" marL="0">
              <a:spcBef>
                <a:spcPts val="1600"/>
              </a:spcBef>
              <a:spcAft>
                <a:spcPts val="0"/>
              </a:spcAft>
              <a:buNone/>
            </a:pPr>
            <a:r>
              <a:t/>
            </a:r>
            <a:endParaRPr/>
          </a:p>
          <a:p>
            <a:pPr indent="0" lvl="0" marL="0" rtl="0">
              <a:spcBef>
                <a:spcPts val="1600"/>
              </a:spcBef>
              <a:spcAft>
                <a:spcPts val="1600"/>
              </a:spcAft>
              <a:buNone/>
            </a:pPr>
            <a:r>
              <a:t/>
            </a:r>
            <a:endParaRPr/>
          </a:p>
        </p:txBody>
      </p:sp>
      <p:sp>
        <p:nvSpPr>
          <p:cNvPr id="630" name="Google Shape;630;p84"/>
          <p:cNvSpPr txBox="1"/>
          <p:nvPr>
            <p:ph idx="1" type="body"/>
          </p:nvPr>
        </p:nvSpPr>
        <p:spPr>
          <a:xfrm>
            <a:off x="798400" y="3053650"/>
            <a:ext cx="2686200" cy="1437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Why not used nowadays?</a:t>
            </a:r>
            <a:endParaRPr b="1"/>
          </a:p>
          <a:p>
            <a:pPr indent="0" lvl="0" marL="0" rtl="0">
              <a:spcBef>
                <a:spcPts val="1600"/>
              </a:spcBef>
              <a:spcAft>
                <a:spcPts val="0"/>
              </a:spcAft>
              <a:buNone/>
            </a:pPr>
            <a:r>
              <a:rPr lang="en"/>
              <a:t>It doesn't improve performance that much; and is replaced by other regularization methods (BN, dropout, etc.)</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85"/>
          <p:cNvSpPr txBox="1"/>
          <p:nvPr>
            <p:ph type="title"/>
          </p:nvPr>
        </p:nvSpPr>
        <p:spPr>
          <a:xfrm>
            <a:off x="729450" y="964850"/>
            <a:ext cx="7021200" cy="2884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The codebase is originally hosted at:</a:t>
            </a:r>
            <a:endParaRPr/>
          </a:p>
          <a:p>
            <a:pPr indent="0" lvl="0" marL="0">
              <a:spcBef>
                <a:spcPts val="0"/>
              </a:spcBef>
              <a:spcAft>
                <a:spcPts val="0"/>
              </a:spcAft>
              <a:buNone/>
            </a:pPr>
            <a:r>
              <a:t/>
            </a:r>
            <a:endParaRPr/>
          </a:p>
          <a:p>
            <a:pPr indent="0" lvl="0" marL="0" rtl="0">
              <a:spcBef>
                <a:spcPts val="0"/>
              </a:spcBef>
              <a:spcAft>
                <a:spcPts val="0"/>
              </a:spcAft>
              <a:buNone/>
            </a:pPr>
            <a:r>
              <a:rPr b="0" lang="en" sz="1800" u="sng">
                <a:solidFill>
                  <a:srgbClr val="FFFFFF"/>
                </a:solidFill>
                <a:latin typeface="Lato"/>
                <a:ea typeface="Lato"/>
                <a:cs typeface="Lato"/>
                <a:sym typeface="Lato"/>
                <a:hlinkClick r:id="rId3"/>
              </a:rPr>
              <a:t>https://github.com/hli2020/alexnet-syngrad-pytorch/project1.ipynb</a:t>
            </a:r>
            <a:r>
              <a:rPr b="0" lang="en" sz="1800">
                <a:solidFill>
                  <a:srgbClr val="FFFFFF"/>
                </a:solidFill>
                <a:latin typeface="Lato"/>
                <a:ea typeface="Lato"/>
                <a:cs typeface="Lato"/>
                <a:sym typeface="Lato"/>
              </a:rPr>
              <a:t> </a:t>
            </a:r>
            <a:endParaRPr b="0" sz="1800">
              <a:solidFill>
                <a:srgbClr val="FFFFFF"/>
              </a:solidFill>
              <a:latin typeface="Lato"/>
              <a:ea typeface="Lato"/>
              <a:cs typeface="Lato"/>
              <a:sym typeface="Lato"/>
            </a:endParaRPr>
          </a:p>
          <a:p>
            <a:pPr indent="0" lvl="0" marL="0">
              <a:spcBef>
                <a:spcPts val="0"/>
              </a:spcBef>
              <a:spcAft>
                <a:spcPts val="0"/>
              </a:spcAft>
              <a:buNone/>
            </a:pPr>
            <a:r>
              <a:t/>
            </a:r>
            <a:endParaRPr/>
          </a:p>
          <a:p>
            <a:pPr indent="0" lvl="0" marL="0">
              <a:spcBef>
                <a:spcPts val="0"/>
              </a:spcBef>
              <a:spcAft>
                <a:spcPts val="0"/>
              </a:spcAft>
              <a:buNone/>
            </a:pPr>
            <a:r>
              <a:rPr lang="en"/>
              <a:t>short url: </a:t>
            </a:r>
            <a:r>
              <a:rPr b="0" lang="en" sz="1800" u="sng">
                <a:solidFill>
                  <a:srgbClr val="FFFFFF"/>
                </a:solidFill>
                <a:latin typeface="Lato"/>
                <a:ea typeface="Lato"/>
                <a:cs typeface="Lato"/>
                <a:sym typeface="Lato"/>
                <a:hlinkClick r:id="rId4"/>
              </a:rPr>
              <a:t>https://goo.gl/1RV72L</a:t>
            </a:r>
            <a:endParaRPr b="0" sz="1800" u="sng">
              <a:solidFill>
                <a:srgbClr val="FFFFFF"/>
              </a:solidFill>
              <a:latin typeface="Lato"/>
              <a:ea typeface="Lato"/>
              <a:cs typeface="Lato"/>
              <a:sym typeface="Lato"/>
            </a:endParaRPr>
          </a:p>
          <a:p>
            <a:pPr indent="0" lvl="0" marL="0">
              <a:spcBef>
                <a:spcPts val="0"/>
              </a:spcBef>
              <a:spcAft>
                <a:spcPts val="0"/>
              </a:spcAft>
              <a:buNone/>
            </a:pPr>
            <a:r>
              <a:t/>
            </a:r>
            <a:endParaRPr b="0" sz="1800" u="sng">
              <a:solidFill>
                <a:srgbClr val="FFFFFF"/>
              </a:solidFill>
              <a:latin typeface="Lato"/>
              <a:ea typeface="Lato"/>
              <a:cs typeface="Lato"/>
              <a:sym typeface="Lato"/>
            </a:endParaRPr>
          </a:p>
          <a:p>
            <a:pPr indent="0" lvl="0" marL="0">
              <a:spcBef>
                <a:spcPts val="0"/>
              </a:spcBef>
              <a:spcAft>
                <a:spcPts val="0"/>
              </a:spcAft>
              <a:buNone/>
            </a:pPr>
            <a:r>
              <a:rPr b="0" lang="en" sz="1800">
                <a:solidFill>
                  <a:srgbClr val="FFFFFF"/>
                </a:solidFill>
                <a:latin typeface="Lato"/>
                <a:ea typeface="Lato"/>
                <a:cs typeface="Lato"/>
                <a:sym typeface="Lato"/>
              </a:rPr>
              <a:t>For the rest part of this project, we will highly depend on the tutorial provided in the github repo above.</a:t>
            </a:r>
            <a:endParaRPr b="0" sz="1800">
              <a:solidFill>
                <a:srgbClr val="FFFFFF"/>
              </a:solidFill>
              <a:latin typeface="Lato"/>
              <a:ea typeface="Lato"/>
              <a:cs typeface="Lato"/>
              <a:sym typeface="Lato"/>
            </a:endParaRPr>
          </a:p>
          <a:p>
            <a:pPr indent="0" lvl="0" marL="0">
              <a:spcBef>
                <a:spcPts val="0"/>
              </a:spcBef>
              <a:spcAft>
                <a:spcPts val="0"/>
              </a:spcAft>
              <a:buNone/>
            </a:pPr>
            <a:r>
              <a:t/>
            </a:r>
            <a:endParaRPr b="0" sz="1000">
              <a:solidFill>
                <a:srgbClr val="444444"/>
              </a:solidFill>
              <a:latin typeface="Roboto"/>
              <a:ea typeface="Roboto"/>
              <a:cs typeface="Roboto"/>
              <a:sym typeface="Roboto"/>
            </a:endParaRPr>
          </a:p>
          <a:p>
            <a:pPr indent="0" lvl="0" marL="0">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86"/>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Training an image classifier</a:t>
            </a:r>
            <a:endParaRPr/>
          </a:p>
        </p:txBody>
      </p:sp>
      <p:pic>
        <p:nvPicPr>
          <p:cNvPr id="641" name="Google Shape;641;p86"/>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642" name="Google Shape;642;p86"/>
          <p:cNvSpPr txBox="1"/>
          <p:nvPr/>
        </p:nvSpPr>
        <p:spPr>
          <a:xfrm>
            <a:off x="5032275" y="4726450"/>
            <a:ext cx="4022100" cy="33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000" u="sng">
                <a:solidFill>
                  <a:schemeClr val="hlink"/>
                </a:solidFill>
                <a:hlinkClick r:id="rId4"/>
              </a:rPr>
              <a:t>https://github.com/hli2020/alexnet-syngrad-pytorch/project1.ipynb</a:t>
            </a:r>
            <a:r>
              <a:rPr lang="en" sz="1000"/>
              <a:t> </a:t>
            </a:r>
            <a:endParaRPr sz="1000"/>
          </a:p>
        </p:txBody>
      </p:sp>
      <p:sp>
        <p:nvSpPr>
          <p:cNvPr id="643" name="Google Shape;643;p86"/>
          <p:cNvSpPr txBox="1"/>
          <p:nvPr/>
        </p:nvSpPr>
        <p:spPr>
          <a:xfrm>
            <a:off x="817350" y="1723775"/>
            <a:ext cx="7375200" cy="2733900"/>
          </a:xfrm>
          <a:prstGeom prst="rect">
            <a:avLst/>
          </a:prstGeom>
          <a:noFill/>
          <a:ln>
            <a:noFill/>
          </a:ln>
        </p:spPr>
        <p:txBody>
          <a:bodyPr anchorCtr="0" anchor="ctr" bIns="91425" lIns="91425" spcFirstLastPara="1" rIns="91425" wrap="square" tIns="91425">
            <a:noAutofit/>
          </a:bodyPr>
          <a:lstStyle/>
          <a:p>
            <a:pPr indent="0" lvl="0" marL="0" rtl="0">
              <a:lnSpc>
                <a:spcPct val="138461"/>
              </a:lnSpc>
              <a:spcBef>
                <a:spcPts val="0"/>
              </a:spcBef>
              <a:spcAft>
                <a:spcPts val="0"/>
              </a:spcAft>
              <a:buNone/>
            </a:pPr>
            <a:r>
              <a:rPr lang="en">
                <a:solidFill>
                  <a:srgbClr val="404040"/>
                </a:solidFill>
                <a:latin typeface="Lato"/>
                <a:ea typeface="Lato"/>
                <a:cs typeface="Lato"/>
                <a:sym typeface="Lato"/>
              </a:rPr>
              <a:t>1. Load and normalizing the CIFAR10 training and test datasets using </a:t>
            </a:r>
            <a:r>
              <a:rPr b="1" lang="en">
                <a:solidFill>
                  <a:srgbClr val="4A86E8"/>
                </a:solidFill>
                <a:latin typeface="Courier New"/>
                <a:ea typeface="Courier New"/>
                <a:cs typeface="Courier New"/>
                <a:sym typeface="Courier New"/>
              </a:rPr>
              <a:t>torchvision</a:t>
            </a:r>
            <a:endParaRPr b="1">
              <a:solidFill>
                <a:srgbClr val="4A86E8"/>
              </a:solidFill>
              <a:latin typeface="Courier New"/>
              <a:ea typeface="Courier New"/>
              <a:cs typeface="Courier New"/>
              <a:sym typeface="Courier New"/>
            </a:endParaRPr>
          </a:p>
          <a:p>
            <a:pPr indent="-304800" lvl="0" marL="457200" rtl="0">
              <a:lnSpc>
                <a:spcPct val="138461"/>
              </a:lnSpc>
              <a:spcBef>
                <a:spcPts val="0"/>
              </a:spcBef>
              <a:spcAft>
                <a:spcPts val="0"/>
              </a:spcAft>
              <a:buClr>
                <a:srgbClr val="4A86E8"/>
              </a:buClr>
              <a:buSzPts val="1200"/>
              <a:buFont typeface="Lato"/>
              <a:buChar char="●"/>
            </a:pPr>
            <a:r>
              <a:rPr i="1" lang="en" sz="1200">
                <a:solidFill>
                  <a:srgbClr val="4A86E8"/>
                </a:solidFill>
                <a:latin typeface="Lato"/>
                <a:ea typeface="Lato"/>
                <a:cs typeface="Lato"/>
                <a:sym typeface="Lato"/>
              </a:rPr>
              <a:t>Know the different data augmentation skills and how they can improve/affect the results</a:t>
            </a:r>
            <a:endParaRPr i="1" sz="1200">
              <a:solidFill>
                <a:srgbClr val="4A86E8"/>
              </a:solidFill>
              <a:latin typeface="Lato"/>
              <a:ea typeface="Lato"/>
              <a:cs typeface="Lato"/>
              <a:sym typeface="Lato"/>
            </a:endParaRPr>
          </a:p>
          <a:p>
            <a:pPr indent="0" lvl="0" marL="0" rtl="0">
              <a:lnSpc>
                <a:spcPct val="138461"/>
              </a:lnSpc>
              <a:spcBef>
                <a:spcPts val="0"/>
              </a:spcBef>
              <a:spcAft>
                <a:spcPts val="0"/>
              </a:spcAft>
              <a:buNone/>
            </a:pPr>
            <a:r>
              <a:rPr lang="en">
                <a:solidFill>
                  <a:srgbClr val="404040"/>
                </a:solidFill>
                <a:latin typeface="Lato"/>
                <a:ea typeface="Lato"/>
                <a:cs typeface="Lato"/>
                <a:sym typeface="Lato"/>
              </a:rPr>
              <a:t>2. Define a Convolution Neural Network</a:t>
            </a:r>
            <a:endParaRPr>
              <a:solidFill>
                <a:srgbClr val="404040"/>
              </a:solidFill>
              <a:latin typeface="Lato"/>
              <a:ea typeface="Lato"/>
              <a:cs typeface="Lato"/>
              <a:sym typeface="Lato"/>
            </a:endParaRPr>
          </a:p>
          <a:p>
            <a:pPr indent="-304800" lvl="0" marL="457200" rtl="0">
              <a:lnSpc>
                <a:spcPct val="138461"/>
              </a:lnSpc>
              <a:spcBef>
                <a:spcPts val="0"/>
              </a:spcBef>
              <a:spcAft>
                <a:spcPts val="0"/>
              </a:spcAft>
              <a:buClr>
                <a:srgbClr val="4A86E8"/>
              </a:buClr>
              <a:buSzPts val="1200"/>
              <a:buFont typeface="Lato"/>
              <a:buChar char="●"/>
            </a:pPr>
            <a:r>
              <a:rPr i="1" lang="en" sz="1200">
                <a:solidFill>
                  <a:srgbClr val="4A86E8"/>
                </a:solidFill>
                <a:latin typeface="Lato"/>
                <a:ea typeface="Lato"/>
                <a:cs typeface="Lato"/>
                <a:sym typeface="Lato"/>
              </a:rPr>
              <a:t>Build alexnet on your own; write customized LRN layer.</a:t>
            </a:r>
            <a:endParaRPr i="1" sz="1200">
              <a:solidFill>
                <a:srgbClr val="4A86E8"/>
              </a:solidFill>
              <a:latin typeface="Lato"/>
              <a:ea typeface="Lato"/>
              <a:cs typeface="Lato"/>
              <a:sym typeface="Lato"/>
            </a:endParaRPr>
          </a:p>
          <a:p>
            <a:pPr indent="0" lvl="0" marL="0" rtl="0">
              <a:lnSpc>
                <a:spcPct val="138461"/>
              </a:lnSpc>
              <a:spcBef>
                <a:spcPts val="0"/>
              </a:spcBef>
              <a:spcAft>
                <a:spcPts val="0"/>
              </a:spcAft>
              <a:buNone/>
            </a:pPr>
            <a:r>
              <a:rPr lang="en">
                <a:solidFill>
                  <a:srgbClr val="404040"/>
                </a:solidFill>
                <a:latin typeface="Lato"/>
                <a:ea typeface="Lato"/>
                <a:cs typeface="Lato"/>
                <a:sym typeface="Lato"/>
              </a:rPr>
              <a:t>3. Define a loss function and optim method</a:t>
            </a:r>
            <a:endParaRPr>
              <a:solidFill>
                <a:srgbClr val="404040"/>
              </a:solidFill>
              <a:latin typeface="Lato"/>
              <a:ea typeface="Lato"/>
              <a:cs typeface="Lato"/>
              <a:sym typeface="Lato"/>
            </a:endParaRPr>
          </a:p>
          <a:p>
            <a:pPr indent="-304800" lvl="0" marL="457200" rtl="0">
              <a:lnSpc>
                <a:spcPct val="138461"/>
              </a:lnSpc>
              <a:spcBef>
                <a:spcPts val="0"/>
              </a:spcBef>
              <a:spcAft>
                <a:spcPts val="0"/>
              </a:spcAft>
              <a:buClr>
                <a:srgbClr val="4A86E8"/>
              </a:buClr>
              <a:buSzPts val="1200"/>
              <a:buFont typeface="Lato"/>
              <a:buChar char="●"/>
            </a:pPr>
            <a:r>
              <a:rPr i="1" lang="en" sz="1200">
                <a:solidFill>
                  <a:srgbClr val="4A86E8"/>
                </a:solidFill>
                <a:latin typeface="Lato"/>
                <a:ea typeface="Lato"/>
                <a:cs typeface="Lato"/>
                <a:sym typeface="Lato"/>
              </a:rPr>
              <a:t>We have a bunch of choices; which one is better?</a:t>
            </a:r>
            <a:endParaRPr i="1" sz="1200">
              <a:solidFill>
                <a:srgbClr val="4A86E8"/>
              </a:solidFill>
              <a:latin typeface="Lato"/>
              <a:ea typeface="Lato"/>
              <a:cs typeface="Lato"/>
              <a:sym typeface="Lato"/>
            </a:endParaRPr>
          </a:p>
          <a:p>
            <a:pPr indent="0" lvl="0" marL="0" rtl="0">
              <a:lnSpc>
                <a:spcPct val="138461"/>
              </a:lnSpc>
              <a:spcBef>
                <a:spcPts val="0"/>
              </a:spcBef>
              <a:spcAft>
                <a:spcPts val="0"/>
              </a:spcAft>
              <a:buNone/>
            </a:pPr>
            <a:r>
              <a:rPr lang="en">
                <a:solidFill>
                  <a:srgbClr val="404040"/>
                </a:solidFill>
                <a:latin typeface="Lato"/>
                <a:ea typeface="Lato"/>
                <a:cs typeface="Lato"/>
                <a:sym typeface="Lato"/>
              </a:rPr>
              <a:t>4. Train the network on the training data</a:t>
            </a:r>
            <a:endParaRPr>
              <a:solidFill>
                <a:srgbClr val="404040"/>
              </a:solidFill>
              <a:latin typeface="Lato"/>
              <a:ea typeface="Lato"/>
              <a:cs typeface="Lato"/>
              <a:sym typeface="Lato"/>
            </a:endParaRPr>
          </a:p>
          <a:p>
            <a:pPr indent="-304800" lvl="0" marL="457200" rtl="0">
              <a:lnSpc>
                <a:spcPct val="138461"/>
              </a:lnSpc>
              <a:spcBef>
                <a:spcPts val="0"/>
              </a:spcBef>
              <a:spcAft>
                <a:spcPts val="0"/>
              </a:spcAft>
              <a:buClr>
                <a:srgbClr val="4A86E8"/>
              </a:buClr>
              <a:buSzPts val="1200"/>
              <a:buFont typeface="Lato"/>
              <a:buChar char="●"/>
            </a:pPr>
            <a:r>
              <a:rPr i="1" lang="en" sz="1200">
                <a:solidFill>
                  <a:srgbClr val="4A86E8"/>
                </a:solidFill>
                <a:latin typeface="Lato"/>
                <a:ea typeface="Lato"/>
                <a:cs typeface="Lato"/>
                <a:sym typeface="Lato"/>
              </a:rPr>
              <a:t>Get to know the workflow of any deep learning models</a:t>
            </a:r>
            <a:endParaRPr i="1" sz="1200">
              <a:solidFill>
                <a:srgbClr val="4A86E8"/>
              </a:solidFill>
              <a:latin typeface="Lato"/>
              <a:ea typeface="Lato"/>
              <a:cs typeface="Lato"/>
              <a:sym typeface="Lato"/>
            </a:endParaRPr>
          </a:p>
          <a:p>
            <a:pPr indent="0" lvl="0" marL="0" rtl="0">
              <a:lnSpc>
                <a:spcPct val="138461"/>
              </a:lnSpc>
              <a:spcBef>
                <a:spcPts val="0"/>
              </a:spcBef>
              <a:spcAft>
                <a:spcPts val="0"/>
              </a:spcAft>
              <a:buNone/>
            </a:pPr>
            <a:r>
              <a:rPr lang="en">
                <a:solidFill>
                  <a:srgbClr val="404040"/>
                </a:solidFill>
                <a:latin typeface="Lato"/>
                <a:ea typeface="Lato"/>
                <a:cs typeface="Lato"/>
                <a:sym typeface="Lato"/>
              </a:rPr>
              <a:t>5. Test the network on the test data</a:t>
            </a:r>
            <a:endParaRPr>
              <a:solidFill>
                <a:srgbClr val="404040"/>
              </a:solidFill>
              <a:latin typeface="Lato"/>
              <a:ea typeface="Lato"/>
              <a:cs typeface="Lato"/>
              <a:sym typeface="Lato"/>
            </a:endParaRPr>
          </a:p>
          <a:p>
            <a:pPr indent="-304800" lvl="0" marL="457200" rtl="0">
              <a:lnSpc>
                <a:spcPct val="138461"/>
              </a:lnSpc>
              <a:spcBef>
                <a:spcPts val="0"/>
              </a:spcBef>
              <a:spcAft>
                <a:spcPts val="0"/>
              </a:spcAft>
              <a:buClr>
                <a:srgbClr val="4A86E8"/>
              </a:buClr>
              <a:buSzPts val="1200"/>
              <a:buFont typeface="Lato"/>
              <a:buChar char="●"/>
            </a:pPr>
            <a:r>
              <a:rPr i="1" lang="en" sz="1200">
                <a:solidFill>
                  <a:srgbClr val="4A86E8"/>
                </a:solidFill>
                <a:latin typeface="Lato"/>
                <a:ea typeface="Lato"/>
                <a:cs typeface="Lato"/>
                <a:sym typeface="Lato"/>
              </a:rPr>
              <a:t>This is where your model becomes applicable in real-world products</a:t>
            </a:r>
            <a:endParaRPr i="1" sz="1200">
              <a:solidFill>
                <a:srgbClr val="4A86E8"/>
              </a:solidFill>
              <a:latin typeface="Lato"/>
              <a:ea typeface="Lato"/>
              <a:cs typeface="Lato"/>
              <a:sym typeface="Lato"/>
            </a:endParaRPr>
          </a:p>
        </p:txBody>
      </p:sp>
      <p:sp>
        <p:nvSpPr>
          <p:cNvPr id="644" name="Google Shape;644;p86"/>
          <p:cNvSpPr txBox="1"/>
          <p:nvPr/>
        </p:nvSpPr>
        <p:spPr>
          <a:xfrm>
            <a:off x="782200" y="1296475"/>
            <a:ext cx="1043400" cy="3993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b="1" lang="en" sz="1300">
                <a:latin typeface="Lato"/>
                <a:ea typeface="Lato"/>
                <a:cs typeface="Lato"/>
                <a:sym typeface="Lato"/>
              </a:rPr>
              <a:t>Steps:</a:t>
            </a:r>
            <a:endParaRPr b="1" sz="1300">
              <a:latin typeface="Lato"/>
              <a:ea typeface="Lato"/>
              <a:cs typeface="Lato"/>
              <a:sym typeface="La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87"/>
          <p:cNvSpPr txBox="1"/>
          <p:nvPr>
            <p:ph type="title"/>
          </p:nvPr>
        </p:nvSpPr>
        <p:spPr>
          <a:xfrm>
            <a:off x="729450" y="556650"/>
            <a:ext cx="26070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Load the data</a:t>
            </a:r>
            <a:endParaRPr/>
          </a:p>
        </p:txBody>
      </p:sp>
      <p:pic>
        <p:nvPicPr>
          <p:cNvPr id="650" name="Google Shape;650;p87"/>
          <p:cNvPicPr preferRelativeResize="0"/>
          <p:nvPr/>
        </p:nvPicPr>
        <p:blipFill>
          <a:blip r:embed="rId3">
            <a:alphaModFix/>
          </a:blip>
          <a:stretch>
            <a:fillRect/>
          </a:stretch>
        </p:blipFill>
        <p:spPr>
          <a:xfrm>
            <a:off x="4743488" y="1391975"/>
            <a:ext cx="2436475" cy="2058150"/>
          </a:xfrm>
          <a:prstGeom prst="rect">
            <a:avLst/>
          </a:prstGeom>
          <a:noFill/>
          <a:ln>
            <a:noFill/>
          </a:ln>
        </p:spPr>
      </p:pic>
      <p:sp>
        <p:nvSpPr>
          <p:cNvPr id="651" name="Google Shape;651;p87"/>
          <p:cNvSpPr txBox="1"/>
          <p:nvPr>
            <p:ph idx="2" type="body"/>
          </p:nvPr>
        </p:nvSpPr>
        <p:spPr>
          <a:xfrm>
            <a:off x="805050" y="1530500"/>
            <a:ext cx="3741600" cy="676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a:t>No context here; follow the github tutorial and instructor's onsite explanation in class.</a:t>
            </a:r>
            <a:endParaRPr b="1"/>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88"/>
          <p:cNvSpPr txBox="1"/>
          <p:nvPr>
            <p:ph type="title"/>
          </p:nvPr>
        </p:nvSpPr>
        <p:spPr>
          <a:xfrm>
            <a:off x="729450" y="556650"/>
            <a:ext cx="42288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Define AlexNet (done)</a:t>
            </a:r>
            <a:endParaRPr/>
          </a:p>
        </p:txBody>
      </p:sp>
      <p:sp>
        <p:nvSpPr>
          <p:cNvPr id="657" name="Google Shape;657;p88"/>
          <p:cNvSpPr txBox="1"/>
          <p:nvPr>
            <p:ph idx="2" type="body"/>
          </p:nvPr>
        </p:nvSpPr>
        <p:spPr>
          <a:xfrm>
            <a:off x="805050" y="1530500"/>
            <a:ext cx="3741600" cy="676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a:t>No context here; follow the github tutorial and instructor's onsite explanation in class.</a:t>
            </a:r>
            <a:endParaRPr b="1"/>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89"/>
          <p:cNvSpPr txBox="1"/>
          <p:nvPr>
            <p:ph type="title"/>
          </p:nvPr>
        </p:nvSpPr>
        <p:spPr>
          <a:xfrm>
            <a:off x="729450" y="556650"/>
            <a:ext cx="59061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Define loss and optim method</a:t>
            </a:r>
            <a:endParaRPr/>
          </a:p>
        </p:txBody>
      </p:sp>
      <p:sp>
        <p:nvSpPr>
          <p:cNvPr id="663" name="Google Shape;663;p89"/>
          <p:cNvSpPr txBox="1"/>
          <p:nvPr>
            <p:ph idx="2" type="body"/>
          </p:nvPr>
        </p:nvSpPr>
        <p:spPr>
          <a:xfrm>
            <a:off x="805050" y="1530500"/>
            <a:ext cx="3741600" cy="676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a:t>No context here; follow the github tutorial and instructor's onsite explanation in class.</a:t>
            </a:r>
            <a:endParaRPr b="1"/>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90"/>
          <p:cNvSpPr txBox="1"/>
          <p:nvPr>
            <p:ph type="title"/>
          </p:nvPr>
        </p:nvSpPr>
        <p:spPr>
          <a:xfrm>
            <a:off x="729450" y="556650"/>
            <a:ext cx="26070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Train and test</a:t>
            </a:r>
            <a:endParaRPr/>
          </a:p>
        </p:txBody>
      </p:sp>
      <p:sp>
        <p:nvSpPr>
          <p:cNvPr id="669" name="Google Shape;669;p90"/>
          <p:cNvSpPr txBox="1"/>
          <p:nvPr>
            <p:ph idx="2" type="body"/>
          </p:nvPr>
        </p:nvSpPr>
        <p:spPr>
          <a:xfrm>
            <a:off x="805050" y="1530500"/>
            <a:ext cx="3741600" cy="676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a:t>No context here; follow the github tutorial and instructor's onsite explanation in class.</a:t>
            </a:r>
            <a:endParaRPr b="1"/>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9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This Week's Outline</a:t>
            </a:r>
            <a:endParaRPr/>
          </a:p>
        </p:txBody>
      </p:sp>
      <p:sp>
        <p:nvSpPr>
          <p:cNvPr id="675" name="Google Shape;675;p91"/>
          <p:cNvSpPr txBox="1"/>
          <p:nvPr>
            <p:ph idx="1" type="body"/>
          </p:nvPr>
        </p:nvSpPr>
        <p:spPr>
          <a:xfrm>
            <a:off x="729450" y="2006175"/>
            <a:ext cx="6515400" cy="269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999999"/>
                </a:solidFill>
              </a:rPr>
              <a:t>1. Introduction</a:t>
            </a:r>
            <a:endParaRPr b="1"/>
          </a:p>
          <a:p>
            <a:pPr indent="0" lvl="0" marL="0" marR="0" rtl="0" algn="l">
              <a:lnSpc>
                <a:spcPct val="115000"/>
              </a:lnSpc>
              <a:spcBef>
                <a:spcPts val="1600"/>
              </a:spcBef>
              <a:spcAft>
                <a:spcPts val="0"/>
              </a:spcAft>
              <a:buNone/>
            </a:pPr>
            <a:r>
              <a:rPr lang="en">
                <a:solidFill>
                  <a:srgbClr val="999999"/>
                </a:solidFill>
              </a:rPr>
              <a:t>2. Prerequisite to machine learning, optimization</a:t>
            </a:r>
            <a:endParaRPr>
              <a:solidFill>
                <a:srgbClr val="999999"/>
              </a:solidFill>
            </a:endParaRPr>
          </a:p>
          <a:p>
            <a:pPr indent="0" lvl="0" marL="0" rtl="0">
              <a:spcBef>
                <a:spcPts val="1600"/>
              </a:spcBef>
              <a:spcAft>
                <a:spcPts val="0"/>
              </a:spcAft>
              <a:buNone/>
            </a:pPr>
            <a:r>
              <a:rPr lang="en">
                <a:solidFill>
                  <a:srgbClr val="999999"/>
                </a:solidFill>
              </a:rPr>
              <a:t>3. </a:t>
            </a:r>
            <a:r>
              <a:rPr lang="en">
                <a:solidFill>
                  <a:srgbClr val="999999"/>
                </a:solidFill>
              </a:rPr>
              <a:t>Convolution</a:t>
            </a:r>
            <a:r>
              <a:rPr lang="en">
                <a:solidFill>
                  <a:srgbClr val="999999"/>
                </a:solidFill>
              </a:rPr>
              <a:t> neural networks</a:t>
            </a:r>
            <a:endParaRPr>
              <a:solidFill>
                <a:srgbClr val="999999"/>
              </a:solidFill>
            </a:endParaRPr>
          </a:p>
          <a:p>
            <a:pPr indent="0" lvl="0" marL="0" rtl="0">
              <a:spcBef>
                <a:spcPts val="1600"/>
              </a:spcBef>
              <a:spcAft>
                <a:spcPts val="0"/>
              </a:spcAft>
              <a:buNone/>
            </a:pPr>
            <a:r>
              <a:rPr lang="en">
                <a:solidFill>
                  <a:srgbClr val="999999"/>
                </a:solidFill>
              </a:rPr>
              <a:t>4. Useful softwares/tools/resources</a:t>
            </a:r>
            <a:endParaRPr>
              <a:solidFill>
                <a:srgbClr val="999999"/>
              </a:solidFill>
            </a:endParaRPr>
          </a:p>
          <a:p>
            <a:pPr indent="0" lvl="0" marL="0" marR="0" rtl="0" algn="l">
              <a:lnSpc>
                <a:spcPct val="115000"/>
              </a:lnSpc>
              <a:spcBef>
                <a:spcPts val="1600"/>
              </a:spcBef>
              <a:spcAft>
                <a:spcPts val="0"/>
              </a:spcAft>
              <a:buNone/>
            </a:pPr>
            <a:r>
              <a:rPr lang="en">
                <a:solidFill>
                  <a:srgbClr val="999999"/>
                </a:solidFill>
              </a:rPr>
              <a:t>5. Train an image classifier with PyTorch</a:t>
            </a:r>
            <a:endParaRPr>
              <a:solidFill>
                <a:srgbClr val="999999"/>
              </a:solidFill>
            </a:endParaRPr>
          </a:p>
          <a:p>
            <a:pPr indent="0" lvl="0" marL="0" rtl="0">
              <a:spcBef>
                <a:spcPts val="1600"/>
              </a:spcBef>
              <a:spcAft>
                <a:spcPts val="1600"/>
              </a:spcAft>
              <a:buNone/>
            </a:pPr>
            <a:r>
              <a:rPr b="1" lang="en"/>
              <a:t>6. Experiments and open discussions</a:t>
            </a:r>
            <a:endParaRPr b="1"/>
          </a:p>
        </p:txBody>
      </p:sp>
      <p:pic>
        <p:nvPicPr>
          <p:cNvPr id="676" name="Google Shape;676;p91"/>
          <p:cNvPicPr preferRelativeResize="0"/>
          <p:nvPr/>
        </p:nvPicPr>
        <p:blipFill>
          <a:blip r:embed="rId3">
            <a:alphaModFix/>
          </a:blip>
          <a:stretch>
            <a:fillRect/>
          </a:stretch>
        </p:blipFill>
        <p:spPr>
          <a:xfrm>
            <a:off x="70325" y="56900"/>
            <a:ext cx="329950" cy="329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729450" y="-19300"/>
            <a:ext cx="7688700" cy="95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Deep learning in the wild:</a:t>
            </a:r>
            <a:r>
              <a:rPr lang="en"/>
              <a:t> </a:t>
            </a:r>
            <a:endParaRPr/>
          </a:p>
          <a:p>
            <a:pPr indent="0" lvl="0" marL="0" rtl="0">
              <a:spcBef>
                <a:spcPts val="0"/>
              </a:spcBef>
              <a:spcAft>
                <a:spcPts val="0"/>
              </a:spcAft>
              <a:buNone/>
            </a:pPr>
            <a:r>
              <a:rPr lang="en"/>
              <a:t>Self-driving cars</a:t>
            </a:r>
            <a:endParaRPr/>
          </a:p>
        </p:txBody>
      </p:sp>
      <p:sp>
        <p:nvSpPr>
          <p:cNvPr id="138" name="Google Shape;138;p20"/>
          <p:cNvSpPr txBox="1"/>
          <p:nvPr>
            <p:ph idx="1" type="body"/>
          </p:nvPr>
        </p:nvSpPr>
        <p:spPr>
          <a:xfrm>
            <a:off x="881750" y="4580475"/>
            <a:ext cx="4919700" cy="33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t>Source: </a:t>
            </a:r>
            <a:r>
              <a:rPr lang="en" sz="1000" u="sng">
                <a:solidFill>
                  <a:schemeClr val="hlink"/>
                </a:solidFill>
                <a:hlinkClick r:id="rId3"/>
              </a:rPr>
              <a:t>https://developer.nvidia.com/driveworks</a:t>
            </a:r>
            <a:endParaRPr sz="1000"/>
          </a:p>
          <a:p>
            <a:pPr indent="0" lvl="0" marL="0" rtl="0">
              <a:spcBef>
                <a:spcPts val="1600"/>
              </a:spcBef>
              <a:spcAft>
                <a:spcPts val="0"/>
              </a:spcAft>
              <a:buNone/>
            </a:pPr>
            <a:r>
              <a:t/>
            </a:r>
            <a:endParaRPr sz="1800"/>
          </a:p>
          <a:p>
            <a:pPr indent="0" lvl="0" marL="0" rtl="0">
              <a:spcBef>
                <a:spcPts val="1600"/>
              </a:spcBef>
              <a:spcAft>
                <a:spcPts val="1600"/>
              </a:spcAft>
              <a:buNone/>
            </a:pPr>
            <a:r>
              <a:t/>
            </a:r>
            <a:endParaRPr sz="1000"/>
          </a:p>
        </p:txBody>
      </p:sp>
      <p:pic>
        <p:nvPicPr>
          <p:cNvPr id="139" name="Google Shape;139;p20"/>
          <p:cNvPicPr preferRelativeResize="0"/>
          <p:nvPr/>
        </p:nvPicPr>
        <p:blipFill>
          <a:blip r:embed="rId4">
            <a:alphaModFix/>
          </a:blip>
          <a:stretch>
            <a:fillRect/>
          </a:stretch>
        </p:blipFill>
        <p:spPr>
          <a:xfrm>
            <a:off x="70325" y="56900"/>
            <a:ext cx="329950" cy="329950"/>
          </a:xfrm>
          <a:prstGeom prst="rect">
            <a:avLst/>
          </a:prstGeom>
          <a:noFill/>
          <a:ln>
            <a:noFill/>
          </a:ln>
        </p:spPr>
      </p:pic>
      <p:sp>
        <p:nvSpPr>
          <p:cNvPr id="140" name="Google Shape;140;p20"/>
          <p:cNvSpPr txBox="1"/>
          <p:nvPr/>
        </p:nvSpPr>
        <p:spPr>
          <a:xfrm>
            <a:off x="704325" y="1395275"/>
            <a:ext cx="7849800" cy="73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Lato"/>
                <a:ea typeface="Lato"/>
                <a:cs typeface="Lato"/>
                <a:sym typeface="Lato"/>
              </a:rPr>
              <a:t>Planning</a:t>
            </a:r>
            <a:r>
              <a:rPr b="1" lang="en">
                <a:latin typeface="Lato"/>
                <a:ea typeface="Lato"/>
                <a:cs typeface="Lato"/>
                <a:sym typeface="Lato"/>
              </a:rPr>
              <a:t> task</a:t>
            </a:r>
            <a:endParaRPr b="1">
              <a:latin typeface="Lato"/>
              <a:ea typeface="Lato"/>
              <a:cs typeface="Lato"/>
              <a:sym typeface="Lato"/>
            </a:endParaRPr>
          </a:p>
          <a:p>
            <a:pPr indent="0" lvl="0" marL="0" rtl="0">
              <a:spcBef>
                <a:spcPts val="1000"/>
              </a:spcBef>
              <a:spcAft>
                <a:spcPts val="0"/>
              </a:spcAft>
              <a:buNone/>
            </a:pPr>
            <a:r>
              <a:rPr lang="en" sz="1200">
                <a:latin typeface="Lato"/>
                <a:ea typeface="Lato"/>
                <a:cs typeface="Lato"/>
                <a:sym typeface="Lato"/>
              </a:rPr>
              <a:t>i</a:t>
            </a:r>
            <a:r>
              <a:rPr lang="en" sz="1200">
                <a:solidFill>
                  <a:srgbClr val="333333"/>
                </a:solidFill>
                <a:highlight>
                  <a:srgbClr val="FFFFFF"/>
                </a:highlight>
                <a:latin typeface="Lato"/>
                <a:ea typeface="Lato"/>
                <a:cs typeface="Lato"/>
                <a:sym typeface="Lato"/>
              </a:rPr>
              <a:t>ncludes </a:t>
            </a:r>
            <a:r>
              <a:rPr lang="en" sz="1200">
                <a:solidFill>
                  <a:srgbClr val="333333"/>
                </a:solidFill>
                <a:highlight>
                  <a:srgbClr val="FFFFFF"/>
                </a:highlight>
                <a:latin typeface="Lato"/>
                <a:ea typeface="Lato"/>
                <a:cs typeface="Lato"/>
                <a:sym typeface="Lato"/>
              </a:rPr>
              <a:t>vehicle control, scene understanding and path planning problem solvers</a:t>
            </a:r>
            <a:endParaRPr sz="1200">
              <a:latin typeface="Lato"/>
              <a:ea typeface="Lato"/>
              <a:cs typeface="Lato"/>
              <a:sym typeface="Lato"/>
            </a:endParaRPr>
          </a:p>
          <a:p>
            <a:pPr indent="0" lvl="0" marL="0" rtl="0">
              <a:lnSpc>
                <a:spcPct val="115000"/>
              </a:lnSpc>
              <a:spcBef>
                <a:spcPts val="1000"/>
              </a:spcBef>
              <a:spcAft>
                <a:spcPts val="0"/>
              </a:spcAft>
              <a:buNone/>
            </a:pPr>
            <a:r>
              <a:t/>
            </a:r>
            <a:endParaRPr sz="1200">
              <a:solidFill>
                <a:srgbClr val="333333"/>
              </a:solidFill>
              <a:highlight>
                <a:srgbClr val="FFFFFF"/>
              </a:highlight>
              <a:latin typeface="Lato"/>
              <a:ea typeface="Lato"/>
              <a:cs typeface="Lato"/>
              <a:sym typeface="Lato"/>
            </a:endParaRPr>
          </a:p>
        </p:txBody>
      </p:sp>
      <p:pic>
        <p:nvPicPr>
          <p:cNvPr id="141" name="Google Shape;141;p20"/>
          <p:cNvPicPr preferRelativeResize="0"/>
          <p:nvPr/>
        </p:nvPicPr>
        <p:blipFill>
          <a:blip r:embed="rId5">
            <a:alphaModFix/>
          </a:blip>
          <a:stretch>
            <a:fillRect/>
          </a:stretch>
        </p:blipFill>
        <p:spPr>
          <a:xfrm>
            <a:off x="2117125" y="2196275"/>
            <a:ext cx="4344528" cy="23842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2"/>
          <p:cNvSpPr txBox="1"/>
          <p:nvPr>
            <p:ph type="title"/>
          </p:nvPr>
        </p:nvSpPr>
        <p:spPr>
          <a:xfrm>
            <a:off x="729450" y="709050"/>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Experiments and discussions </a:t>
            </a:r>
            <a:endParaRPr/>
          </a:p>
          <a:p>
            <a:pPr indent="0" lvl="0" marL="0" rtl="0">
              <a:spcBef>
                <a:spcPts val="0"/>
              </a:spcBef>
              <a:spcAft>
                <a:spcPts val="0"/>
              </a:spcAft>
              <a:buNone/>
            </a:pPr>
            <a:r>
              <a:rPr lang="en"/>
              <a:t>- Debug your model</a:t>
            </a:r>
            <a:endParaRPr/>
          </a:p>
        </p:txBody>
      </p:sp>
      <p:sp>
        <p:nvSpPr>
          <p:cNvPr id="682" name="Google Shape;682;p92"/>
          <p:cNvSpPr txBox="1"/>
          <p:nvPr>
            <p:ph idx="1" type="body"/>
          </p:nvPr>
        </p:nvSpPr>
        <p:spPr>
          <a:xfrm>
            <a:off x="812625" y="1766525"/>
            <a:ext cx="6940800" cy="2898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if the loss does NOT converge at the beginning?</a:t>
            </a:r>
            <a:endParaRPr/>
          </a:p>
          <a:p>
            <a:pPr indent="0" lvl="0" marL="0">
              <a:spcBef>
                <a:spcPts val="1000"/>
              </a:spcBef>
              <a:spcAft>
                <a:spcPts val="0"/>
              </a:spcAft>
              <a:buNone/>
            </a:pPr>
            <a:r>
              <a:rPr lang="en"/>
              <a:t>	- check your data; I am 90% sure on this. (take int type as float, size mismatch)</a:t>
            </a:r>
            <a:endParaRPr/>
          </a:p>
          <a:p>
            <a:pPr indent="0" lvl="0" marL="0" rtl="0">
              <a:spcBef>
                <a:spcPts val="0"/>
              </a:spcBef>
              <a:spcAft>
                <a:spcPts val="0"/>
              </a:spcAft>
              <a:buNone/>
            </a:pPr>
            <a:r>
              <a:rPr lang="en"/>
              <a:t>	- change optim method (RMSProp, Adam, etc.) and loss type (cross entropy or others)</a:t>
            </a:r>
            <a:endParaRPr/>
          </a:p>
          <a:p>
            <a:pPr indent="0" lvl="0" marL="0" rtl="0">
              <a:spcBef>
                <a:spcPts val="0"/>
              </a:spcBef>
              <a:spcAft>
                <a:spcPts val="0"/>
              </a:spcAft>
              <a:buNone/>
            </a:pPr>
            <a:r>
              <a:t/>
            </a:r>
            <a:endParaRPr/>
          </a:p>
          <a:p>
            <a:pPr indent="0" lvl="0" marL="0" rtl="0">
              <a:spcBef>
                <a:spcPts val="0"/>
              </a:spcBef>
              <a:spcAft>
                <a:spcPts val="0"/>
              </a:spcAft>
              <a:buNone/>
            </a:pPr>
            <a:r>
              <a:rPr lang="en"/>
              <a:t>what if the loss enters into some plateau after several epochs?</a:t>
            </a:r>
            <a:endParaRPr/>
          </a:p>
          <a:p>
            <a:pPr indent="457200" lvl="0" marL="0" rtl="0">
              <a:spcBef>
                <a:spcPts val="0"/>
              </a:spcBef>
              <a:spcAft>
                <a:spcPts val="0"/>
              </a:spcAft>
              <a:buNone/>
            </a:pPr>
            <a:r>
              <a:rPr lang="en"/>
              <a:t>- this implies "overfit" problem occurs.</a:t>
            </a:r>
            <a:endParaRPr/>
          </a:p>
          <a:p>
            <a:pPr indent="457200" lvl="0" marL="457200" rtl="0">
              <a:spcBef>
                <a:spcPts val="0"/>
              </a:spcBef>
              <a:spcAft>
                <a:spcPts val="0"/>
              </a:spcAft>
              <a:buNone/>
            </a:pPr>
            <a:r>
              <a:rPr lang="en"/>
              <a:t>- increase the data by augmentation (</a:t>
            </a:r>
            <a:r>
              <a:rPr b="1" lang="en"/>
              <a:t>preferable</a:t>
            </a:r>
            <a:r>
              <a:rPr lang="en"/>
              <a:t>)</a:t>
            </a:r>
            <a:endParaRPr/>
          </a:p>
          <a:p>
            <a:pPr indent="457200" lvl="0" marL="457200" rtl="0">
              <a:spcBef>
                <a:spcPts val="0"/>
              </a:spcBef>
              <a:spcAft>
                <a:spcPts val="0"/>
              </a:spcAft>
              <a:buNone/>
            </a:pPr>
            <a:r>
              <a:rPr lang="en"/>
              <a:t>- downsize the model capacity (reduce layers/parameters) </a:t>
            </a:r>
            <a:endParaRPr/>
          </a:p>
          <a:p>
            <a:pPr indent="0" lvl="0" marL="457200" rtl="0">
              <a:spcBef>
                <a:spcPts val="0"/>
              </a:spcBef>
              <a:spcAft>
                <a:spcPts val="0"/>
              </a:spcAft>
              <a:buNone/>
            </a:pPr>
            <a:r>
              <a:rPr lang="en"/>
              <a:t>- change lr_scheme or init_lr and see over again</a:t>
            </a:r>
            <a:endParaRPr/>
          </a:p>
          <a:p>
            <a:pPr indent="0" lvl="0" marL="457200" rtl="0">
              <a:spcBef>
                <a:spcPts val="0"/>
              </a:spcBef>
              <a:spcAft>
                <a:spcPts val="0"/>
              </a:spcAft>
              <a:buNone/>
            </a:pPr>
            <a:r>
              <a:rPr lang="en"/>
              <a:t>- for some tasks, it is ok to have the plateau if lr has been decreased once/twice after (e.g., object detection). The performance (mAP in object detection) will slightly increase.</a:t>
            </a:r>
            <a:endParaRPr/>
          </a:p>
        </p:txBody>
      </p:sp>
      <p:pic>
        <p:nvPicPr>
          <p:cNvPr id="683" name="Google Shape;683;p92"/>
          <p:cNvPicPr preferRelativeResize="0"/>
          <p:nvPr/>
        </p:nvPicPr>
        <p:blipFill>
          <a:blip r:embed="rId3">
            <a:alphaModFix/>
          </a:blip>
          <a:stretch>
            <a:fillRect/>
          </a:stretch>
        </p:blipFill>
        <p:spPr>
          <a:xfrm>
            <a:off x="70325" y="56900"/>
            <a:ext cx="329950" cy="3299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93"/>
          <p:cNvSpPr txBox="1"/>
          <p:nvPr>
            <p:ph type="title"/>
          </p:nvPr>
        </p:nvSpPr>
        <p:spPr>
          <a:xfrm>
            <a:off x="729450" y="7090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Experiments and discussions </a:t>
            </a:r>
            <a:endParaRPr/>
          </a:p>
          <a:p>
            <a:pPr indent="0" lvl="0" marL="0" rtl="0">
              <a:spcBef>
                <a:spcPts val="0"/>
              </a:spcBef>
              <a:spcAft>
                <a:spcPts val="0"/>
              </a:spcAft>
              <a:buNone/>
            </a:pPr>
            <a:r>
              <a:rPr lang="en"/>
              <a:t>- </a:t>
            </a:r>
            <a:r>
              <a:rPr lang="en"/>
              <a:t>Try different components</a:t>
            </a:r>
            <a:endParaRPr/>
          </a:p>
        </p:txBody>
      </p:sp>
      <p:sp>
        <p:nvSpPr>
          <p:cNvPr id="689" name="Google Shape;689;p93"/>
          <p:cNvSpPr txBox="1"/>
          <p:nvPr>
            <p:ph idx="1" type="body"/>
          </p:nvPr>
        </p:nvSpPr>
        <p:spPr>
          <a:xfrm>
            <a:off x="400275" y="1762525"/>
            <a:ext cx="5379000" cy="33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how about change the form of non-linearities instead of ReLU?</a:t>
            </a:r>
            <a:endParaRPr/>
          </a:p>
        </p:txBody>
      </p:sp>
      <p:pic>
        <p:nvPicPr>
          <p:cNvPr id="690" name="Google Shape;690;p93"/>
          <p:cNvPicPr preferRelativeResize="0"/>
          <p:nvPr/>
        </p:nvPicPr>
        <p:blipFill>
          <a:blip r:embed="rId3">
            <a:alphaModFix/>
          </a:blip>
          <a:stretch>
            <a:fillRect/>
          </a:stretch>
        </p:blipFill>
        <p:spPr>
          <a:xfrm>
            <a:off x="70325" y="56900"/>
            <a:ext cx="329950" cy="329950"/>
          </a:xfrm>
          <a:prstGeom prst="rect">
            <a:avLst/>
          </a:prstGeom>
          <a:noFill/>
          <a:ln>
            <a:noFill/>
          </a:ln>
        </p:spPr>
      </p:pic>
      <p:pic>
        <p:nvPicPr>
          <p:cNvPr id="691" name="Google Shape;691;p93"/>
          <p:cNvPicPr preferRelativeResize="0"/>
          <p:nvPr/>
        </p:nvPicPr>
        <p:blipFill>
          <a:blip r:embed="rId4">
            <a:alphaModFix/>
          </a:blip>
          <a:stretch>
            <a:fillRect/>
          </a:stretch>
        </p:blipFill>
        <p:spPr>
          <a:xfrm>
            <a:off x="3526150" y="2279950"/>
            <a:ext cx="2984774" cy="2509075"/>
          </a:xfrm>
          <a:prstGeom prst="rect">
            <a:avLst/>
          </a:prstGeom>
          <a:noFill/>
          <a:ln>
            <a:noFill/>
          </a:ln>
        </p:spPr>
      </p:pic>
      <p:sp>
        <p:nvSpPr>
          <p:cNvPr id="692" name="Google Shape;692;p93"/>
          <p:cNvSpPr txBox="1"/>
          <p:nvPr>
            <p:ph idx="1" type="body"/>
          </p:nvPr>
        </p:nvSpPr>
        <p:spPr>
          <a:xfrm>
            <a:off x="400275" y="2406750"/>
            <a:ext cx="2730300" cy="95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MORE importantly, why do we need to insert ReLUs </a:t>
            </a:r>
            <a:endParaRPr/>
          </a:p>
          <a:p>
            <a:pPr indent="0" lvl="0" marL="0" rtl="0">
              <a:spcBef>
                <a:spcPts val="0"/>
              </a:spcBef>
              <a:spcAft>
                <a:spcPts val="0"/>
              </a:spcAft>
              <a:buNone/>
            </a:pPr>
            <a:r>
              <a:rPr lang="en"/>
              <a:t>between layers?</a:t>
            </a:r>
            <a:endParaRPr/>
          </a:p>
        </p:txBody>
      </p:sp>
      <p:pic>
        <p:nvPicPr>
          <p:cNvPr id="693" name="Google Shape;693;p93"/>
          <p:cNvPicPr preferRelativeResize="0"/>
          <p:nvPr/>
        </p:nvPicPr>
        <p:blipFill>
          <a:blip r:embed="rId5">
            <a:alphaModFix/>
          </a:blip>
          <a:stretch>
            <a:fillRect/>
          </a:stretch>
        </p:blipFill>
        <p:spPr>
          <a:xfrm>
            <a:off x="6854550" y="674175"/>
            <a:ext cx="1400325" cy="4114851"/>
          </a:xfrm>
          <a:prstGeom prst="rect">
            <a:avLst/>
          </a:prstGeom>
          <a:noFill/>
          <a:ln>
            <a:noFill/>
          </a:ln>
        </p:spPr>
      </p:pic>
      <p:sp>
        <p:nvSpPr>
          <p:cNvPr id="694" name="Google Shape;694;p93"/>
          <p:cNvSpPr txBox="1"/>
          <p:nvPr>
            <p:ph idx="1" type="body"/>
          </p:nvPr>
        </p:nvSpPr>
        <p:spPr>
          <a:xfrm>
            <a:off x="6413700" y="0"/>
            <a:ext cx="2730300" cy="95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00">
                <a:solidFill>
                  <a:srgbClr val="0000FF"/>
                </a:solidFill>
              </a:rPr>
              <a:t>Choices in PyTorch:</a:t>
            </a:r>
            <a:endParaRPr sz="1000">
              <a:solidFill>
                <a:srgbClr val="0000FF"/>
              </a:solidFill>
            </a:endParaRPr>
          </a:p>
          <a:p>
            <a:pPr indent="0" lvl="0" marL="0" rtl="0">
              <a:spcBef>
                <a:spcPts val="0"/>
              </a:spcBef>
              <a:spcAft>
                <a:spcPts val="0"/>
              </a:spcAft>
              <a:buNone/>
            </a:pPr>
            <a:r>
              <a:rPr lang="en" sz="1000">
                <a:solidFill>
                  <a:srgbClr val="0000FF"/>
                </a:solidFill>
              </a:rPr>
              <a:t>or you can implement them on your own; see some of source codes below to get a sense.</a:t>
            </a:r>
            <a:endParaRPr sz="1000">
              <a:solidFill>
                <a:srgbClr val="0000F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94"/>
          <p:cNvSpPr txBox="1"/>
          <p:nvPr>
            <p:ph type="title"/>
          </p:nvPr>
        </p:nvSpPr>
        <p:spPr>
          <a:xfrm>
            <a:off x="729450" y="7090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Experiments and discussions </a:t>
            </a:r>
            <a:endParaRPr/>
          </a:p>
          <a:p>
            <a:pPr indent="0" lvl="0" marL="0" rtl="0">
              <a:spcBef>
                <a:spcPts val="0"/>
              </a:spcBef>
              <a:spcAft>
                <a:spcPts val="0"/>
              </a:spcAft>
              <a:buNone/>
            </a:pPr>
            <a:r>
              <a:rPr lang="en"/>
              <a:t>- Try different components</a:t>
            </a:r>
            <a:endParaRPr/>
          </a:p>
        </p:txBody>
      </p:sp>
      <p:sp>
        <p:nvSpPr>
          <p:cNvPr id="700" name="Google Shape;700;p94"/>
          <p:cNvSpPr txBox="1"/>
          <p:nvPr>
            <p:ph idx="1" type="body"/>
          </p:nvPr>
        </p:nvSpPr>
        <p:spPr>
          <a:xfrm>
            <a:off x="400275" y="1762525"/>
            <a:ext cx="5666400" cy="1034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There are so many aspects to be investigated; by changing them, you can have a clue which of them is minor to change a little bit; other for other factors, alternating from 0.1 to 0.01 (learning rate) could vary a lot in performance.</a:t>
            </a:r>
            <a:endParaRPr/>
          </a:p>
        </p:txBody>
      </p:sp>
      <p:pic>
        <p:nvPicPr>
          <p:cNvPr id="701" name="Google Shape;701;p94"/>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702" name="Google Shape;702;p94"/>
          <p:cNvSpPr txBox="1"/>
          <p:nvPr>
            <p:ph idx="1" type="body"/>
          </p:nvPr>
        </p:nvSpPr>
        <p:spPr>
          <a:xfrm>
            <a:off x="434975" y="2864875"/>
            <a:ext cx="3341100" cy="16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For example:</a:t>
            </a:r>
            <a:endParaRPr/>
          </a:p>
          <a:p>
            <a:pPr indent="0" lvl="0" marL="0" rtl="0">
              <a:spcBef>
                <a:spcPts val="0"/>
              </a:spcBef>
              <a:spcAft>
                <a:spcPts val="0"/>
              </a:spcAft>
              <a:buNone/>
            </a:pPr>
            <a:r>
              <a:rPr lang="en"/>
              <a:t>	- learning rate</a:t>
            </a:r>
            <a:endParaRPr/>
          </a:p>
          <a:p>
            <a:pPr indent="0" lvl="0" marL="0" rtl="0">
              <a:spcBef>
                <a:spcPts val="0"/>
              </a:spcBef>
              <a:spcAft>
                <a:spcPts val="0"/>
              </a:spcAft>
              <a:buNone/>
            </a:pPr>
            <a:r>
              <a:rPr lang="en"/>
              <a:t>	- optim method</a:t>
            </a:r>
            <a:endParaRPr/>
          </a:p>
          <a:p>
            <a:pPr indent="0" lvl="0" marL="0" rtl="0">
              <a:spcBef>
                <a:spcPts val="0"/>
              </a:spcBef>
              <a:spcAft>
                <a:spcPts val="0"/>
              </a:spcAft>
              <a:buNone/>
            </a:pPr>
            <a:r>
              <a:rPr lang="en"/>
              <a:t>	- add BN</a:t>
            </a:r>
            <a:endParaRPr/>
          </a:p>
          <a:p>
            <a:pPr indent="0" lvl="0" marL="0" rtl="0">
              <a:spcBef>
                <a:spcPts val="0"/>
              </a:spcBef>
              <a:spcAft>
                <a:spcPts val="0"/>
              </a:spcAft>
              <a:buNone/>
            </a:pPr>
            <a:r>
              <a:rPr lang="en"/>
              <a:t>	- remove dropout in FC layers</a:t>
            </a:r>
            <a:endParaRPr/>
          </a:p>
          <a:p>
            <a:pPr indent="0" lvl="0" marL="0" rtl="0">
              <a:spcBef>
                <a:spcPts val="0"/>
              </a:spcBef>
              <a:spcAft>
                <a:spcPts val="0"/>
              </a:spcAft>
              <a:buNone/>
            </a:pPr>
            <a:r>
              <a:rPr lang="en"/>
              <a:t>	-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95"/>
          <p:cNvSpPr txBox="1"/>
          <p:nvPr>
            <p:ph type="title"/>
          </p:nvPr>
        </p:nvSpPr>
        <p:spPr>
          <a:xfrm>
            <a:off x="729450" y="7090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Experiments and discussions </a:t>
            </a:r>
            <a:endParaRPr/>
          </a:p>
          <a:p>
            <a:pPr indent="0" lvl="0" marL="0" rtl="0">
              <a:spcBef>
                <a:spcPts val="0"/>
              </a:spcBef>
              <a:spcAft>
                <a:spcPts val="0"/>
              </a:spcAft>
              <a:buNone/>
            </a:pPr>
            <a:r>
              <a:rPr lang="en"/>
              <a:t>- Compare GPU vs CPU</a:t>
            </a:r>
            <a:endParaRPr/>
          </a:p>
        </p:txBody>
      </p:sp>
      <p:sp>
        <p:nvSpPr>
          <p:cNvPr id="708" name="Google Shape;708;p95"/>
          <p:cNvSpPr txBox="1"/>
          <p:nvPr>
            <p:ph idx="1" type="body"/>
          </p:nvPr>
        </p:nvSpPr>
        <p:spPr>
          <a:xfrm>
            <a:off x="729325" y="2078875"/>
            <a:ext cx="49833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very beauty of deep learning is the use of GPU hardware! Accelerate the training time in a magical fashion. </a:t>
            </a:r>
            <a:endParaRPr/>
          </a:p>
          <a:p>
            <a:pPr indent="0" lvl="0" marL="0" rtl="0">
              <a:spcBef>
                <a:spcPts val="1600"/>
              </a:spcBef>
              <a:spcAft>
                <a:spcPts val="1600"/>
              </a:spcAft>
              <a:buNone/>
            </a:pPr>
            <a:r>
              <a:rPr lang="en"/>
              <a:t>Compare the time deployed in GPU and CPU mode to get a sense!</a:t>
            </a:r>
            <a:endParaRPr/>
          </a:p>
        </p:txBody>
      </p:sp>
      <p:pic>
        <p:nvPicPr>
          <p:cNvPr id="709" name="Google Shape;709;p95"/>
          <p:cNvPicPr preferRelativeResize="0"/>
          <p:nvPr/>
        </p:nvPicPr>
        <p:blipFill>
          <a:blip r:embed="rId3">
            <a:alphaModFix/>
          </a:blip>
          <a:stretch>
            <a:fillRect/>
          </a:stretch>
        </p:blipFill>
        <p:spPr>
          <a:xfrm>
            <a:off x="70325" y="56900"/>
            <a:ext cx="329950" cy="3299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6"/>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Extensions</a:t>
            </a:r>
            <a:endParaRPr/>
          </a:p>
        </p:txBody>
      </p:sp>
      <p:sp>
        <p:nvSpPr>
          <p:cNvPr id="715" name="Google Shape;715;p96"/>
          <p:cNvSpPr txBox="1"/>
          <p:nvPr>
            <p:ph idx="1" type="body"/>
          </p:nvPr>
        </p:nvSpPr>
        <p:spPr>
          <a:xfrm>
            <a:off x="729325" y="1392700"/>
            <a:ext cx="7113300" cy="974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If there is time left for you, consider the following interesting follow-ups:</a:t>
            </a:r>
            <a:endParaRPr/>
          </a:p>
          <a:p>
            <a:pPr indent="-311150" lvl="0" marL="457200">
              <a:spcBef>
                <a:spcPts val="1600"/>
              </a:spcBef>
              <a:spcAft>
                <a:spcPts val="0"/>
              </a:spcAft>
              <a:buSzPts val="1300"/>
              <a:buChar char="●"/>
            </a:pPr>
            <a:r>
              <a:rPr lang="en"/>
              <a:t>Try other fascinating structures! especially resNet! For an overview, see the </a:t>
            </a:r>
            <a:r>
              <a:rPr lang="en" u="sng">
                <a:solidFill>
                  <a:schemeClr val="hlink"/>
                </a:solidFill>
                <a:hlinkClick r:id="rId3"/>
              </a:rPr>
              <a:t>blog post</a:t>
            </a:r>
            <a:r>
              <a:rPr lang="en"/>
              <a:t>.</a:t>
            </a:r>
            <a:r>
              <a:rPr lang="en"/>
              <a:t> </a:t>
            </a:r>
            <a:endParaRPr/>
          </a:p>
          <a:p>
            <a:pPr indent="0" lvl="0" marL="0" rtl="0">
              <a:spcBef>
                <a:spcPts val="1600"/>
              </a:spcBef>
              <a:spcAft>
                <a:spcPts val="1600"/>
              </a:spcAft>
              <a:buNone/>
            </a:pPr>
            <a:r>
              <a:t/>
            </a:r>
            <a:endParaRPr/>
          </a:p>
        </p:txBody>
      </p:sp>
      <p:pic>
        <p:nvPicPr>
          <p:cNvPr id="716" name="Google Shape;716;p96"/>
          <p:cNvPicPr preferRelativeResize="0"/>
          <p:nvPr/>
        </p:nvPicPr>
        <p:blipFill>
          <a:blip r:embed="rId4">
            <a:alphaModFix/>
          </a:blip>
          <a:stretch>
            <a:fillRect/>
          </a:stretch>
        </p:blipFill>
        <p:spPr>
          <a:xfrm>
            <a:off x="70325" y="56900"/>
            <a:ext cx="329950" cy="329950"/>
          </a:xfrm>
          <a:prstGeom prst="rect">
            <a:avLst/>
          </a:prstGeom>
          <a:noFill/>
          <a:ln>
            <a:noFill/>
          </a:ln>
        </p:spPr>
      </p:pic>
      <p:pic>
        <p:nvPicPr>
          <p:cNvPr id="717" name="Google Shape;717;p96"/>
          <p:cNvPicPr preferRelativeResize="0"/>
          <p:nvPr/>
        </p:nvPicPr>
        <p:blipFill>
          <a:blip r:embed="rId5">
            <a:alphaModFix/>
          </a:blip>
          <a:stretch>
            <a:fillRect/>
          </a:stretch>
        </p:blipFill>
        <p:spPr>
          <a:xfrm>
            <a:off x="4496825" y="2367100"/>
            <a:ext cx="3721225" cy="2435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97"/>
          <p:cNvSpPr txBox="1"/>
          <p:nvPr>
            <p:ph type="title"/>
          </p:nvPr>
        </p:nvSpPr>
        <p:spPr>
          <a:xfrm>
            <a:off x="729450" y="556650"/>
            <a:ext cx="76884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Google Cloud AutoML</a:t>
            </a:r>
            <a:endParaRPr/>
          </a:p>
        </p:txBody>
      </p:sp>
      <p:pic>
        <p:nvPicPr>
          <p:cNvPr id="723" name="Google Shape;723;p97"/>
          <p:cNvPicPr preferRelativeResize="0"/>
          <p:nvPr/>
        </p:nvPicPr>
        <p:blipFill>
          <a:blip r:embed="rId3">
            <a:alphaModFix/>
          </a:blip>
          <a:stretch>
            <a:fillRect/>
          </a:stretch>
        </p:blipFill>
        <p:spPr>
          <a:xfrm>
            <a:off x="70325" y="56900"/>
            <a:ext cx="329950" cy="329950"/>
          </a:xfrm>
          <a:prstGeom prst="rect">
            <a:avLst/>
          </a:prstGeom>
          <a:noFill/>
          <a:ln>
            <a:noFill/>
          </a:ln>
        </p:spPr>
      </p:pic>
      <p:sp>
        <p:nvSpPr>
          <p:cNvPr id="724" name="Google Shape;724;p97"/>
          <p:cNvSpPr txBox="1"/>
          <p:nvPr/>
        </p:nvSpPr>
        <p:spPr>
          <a:xfrm>
            <a:off x="787750" y="1362325"/>
            <a:ext cx="7043400" cy="1621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u="sng">
                <a:solidFill>
                  <a:schemeClr val="hlink"/>
                </a:solidFill>
                <a:hlinkClick r:id="rId4"/>
              </a:rPr>
              <a:t>https://codelabs.developers.google.com/codelabs/cloud-automl-vision-intro/#0</a:t>
            </a:r>
            <a:endParaRPr/>
          </a:p>
          <a:p>
            <a:pPr indent="0" lvl="0" marL="0">
              <a:spcBef>
                <a:spcPts val="0"/>
              </a:spcBef>
              <a:spcAft>
                <a:spcPts val="0"/>
              </a:spcAft>
              <a:buNone/>
            </a:pPr>
            <a:r>
              <a:t/>
            </a:r>
            <a:endParaRPr/>
          </a:p>
          <a:p>
            <a:pPr indent="0" lvl="0" marL="0">
              <a:spcBef>
                <a:spcPts val="0"/>
              </a:spcBef>
              <a:spcAft>
                <a:spcPts val="0"/>
              </a:spcAft>
              <a:buNone/>
            </a:pPr>
            <a:r>
              <a:rPr lang="en"/>
              <a:t>View </a:t>
            </a:r>
            <a:r>
              <a:rPr lang="en" u="sng">
                <a:solidFill>
                  <a:schemeClr val="hlink"/>
                </a:solidFill>
                <a:hlinkClick r:id="rId5"/>
              </a:rPr>
              <a:t>Google Cloud Service at GTC 2018</a:t>
            </a:r>
            <a:r>
              <a:rPr lang="en"/>
              <a:t>.</a:t>
            </a:r>
            <a:endParaRPr/>
          </a:p>
          <a:p>
            <a:pPr indent="0" lvl="0" marL="0" rtl="0">
              <a:spcBef>
                <a:spcPts val="0"/>
              </a:spcBef>
              <a:spcAft>
                <a:spcPts val="0"/>
              </a:spcAft>
              <a:buNone/>
            </a:pPr>
            <a:r>
              <a:rPr lang="en"/>
              <a:t>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98"/>
          <p:cNvSpPr txBox="1"/>
          <p:nvPr/>
        </p:nvSpPr>
        <p:spPr>
          <a:xfrm>
            <a:off x="2442450" y="1958400"/>
            <a:ext cx="4259100" cy="10443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Lato"/>
                <a:ea typeface="Lato"/>
                <a:cs typeface="Lato"/>
                <a:sym typeface="Lato"/>
              </a:rPr>
              <a:t>END</a:t>
            </a:r>
            <a:endParaRPr b="1" sz="3000">
              <a:latin typeface="Lato"/>
              <a:ea typeface="Lato"/>
              <a:cs typeface="Lato"/>
              <a:sym typeface="Lato"/>
            </a:endParaRPr>
          </a:p>
          <a:p>
            <a:pPr indent="0" lvl="0" marL="0" algn="ctr">
              <a:spcBef>
                <a:spcPts val="1000"/>
              </a:spcBef>
              <a:spcAft>
                <a:spcPts val="0"/>
              </a:spcAft>
              <a:buNone/>
            </a:pPr>
            <a:r>
              <a:rPr lang="en">
                <a:latin typeface="Lato"/>
                <a:ea typeface="Lato"/>
                <a:cs typeface="Lato"/>
                <a:sym typeface="Lato"/>
              </a:rPr>
              <a:t>Coming up: RNNs and applications in sequence data</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729450" y="-19300"/>
            <a:ext cx="7688700" cy="958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400"/>
              <a:t>Deep learning in the wild:</a:t>
            </a:r>
            <a:r>
              <a:rPr lang="en"/>
              <a:t> </a:t>
            </a:r>
            <a:endParaRPr/>
          </a:p>
          <a:p>
            <a:pPr indent="0" lvl="0" marL="0">
              <a:spcBef>
                <a:spcPts val="0"/>
              </a:spcBef>
              <a:spcAft>
                <a:spcPts val="0"/>
              </a:spcAft>
              <a:buNone/>
            </a:pPr>
            <a:r>
              <a:rPr lang="en"/>
              <a:t>Healthcare					</a:t>
            </a:r>
            <a:r>
              <a:rPr lang="en" sz="1000" u="sng">
                <a:solidFill>
                  <a:schemeClr val="hlink"/>
                </a:solidFill>
                <a:latin typeface="Arial"/>
                <a:ea typeface="Arial"/>
                <a:cs typeface="Arial"/>
                <a:sym typeface="Arial"/>
                <a:hlinkClick r:id="rId3"/>
              </a:rPr>
              <a:t>At GTC, Taking the Pulse of How AI is Transforming Healthcare</a:t>
            </a:r>
            <a:endParaRPr sz="1000">
              <a:solidFill>
                <a:srgbClr val="1A1A1A"/>
              </a:solidFill>
              <a:latin typeface="Arial"/>
              <a:ea typeface="Arial"/>
              <a:cs typeface="Arial"/>
              <a:sym typeface="Arial"/>
            </a:endParaRPr>
          </a:p>
          <a:p>
            <a:pPr indent="0" lvl="0" marL="0" rtl="0">
              <a:spcBef>
                <a:spcPts val="0"/>
              </a:spcBef>
              <a:spcAft>
                <a:spcPts val="0"/>
              </a:spcAft>
              <a:buNone/>
            </a:pPr>
            <a:r>
              <a:rPr lang="en" sz="1000"/>
              <a:t> </a:t>
            </a:r>
            <a:endParaRPr sz="1000"/>
          </a:p>
        </p:txBody>
      </p:sp>
      <p:pic>
        <p:nvPicPr>
          <p:cNvPr id="147" name="Google Shape;147;p21"/>
          <p:cNvPicPr preferRelativeResize="0"/>
          <p:nvPr/>
        </p:nvPicPr>
        <p:blipFill>
          <a:blip r:embed="rId4">
            <a:alphaModFix/>
          </a:blip>
          <a:stretch>
            <a:fillRect/>
          </a:stretch>
        </p:blipFill>
        <p:spPr>
          <a:xfrm>
            <a:off x="70325" y="56900"/>
            <a:ext cx="329950" cy="329950"/>
          </a:xfrm>
          <a:prstGeom prst="rect">
            <a:avLst/>
          </a:prstGeom>
          <a:noFill/>
          <a:ln>
            <a:noFill/>
          </a:ln>
        </p:spPr>
      </p:pic>
      <p:pic>
        <p:nvPicPr>
          <p:cNvPr id="148" name="Google Shape;148;p21"/>
          <p:cNvPicPr preferRelativeResize="0"/>
          <p:nvPr/>
        </p:nvPicPr>
        <p:blipFill>
          <a:blip r:embed="rId5">
            <a:alphaModFix/>
          </a:blip>
          <a:stretch>
            <a:fillRect/>
          </a:stretch>
        </p:blipFill>
        <p:spPr>
          <a:xfrm>
            <a:off x="809525" y="1036300"/>
            <a:ext cx="7472575" cy="3544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